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y="5143500" cx="9144000"/>
  <p:notesSz cx="6858000" cy="9144000"/>
  <p:embeddedFontLst>
    <p:embeddedFont>
      <p:font typeface="Montserrat SemiBold"/>
      <p:regular r:id="rId27"/>
      <p:bold r:id="rId28"/>
      <p:italic r:id="rId29"/>
      <p:boldItalic r:id="rId30"/>
    </p:embeddedFont>
    <p:embeddedFont>
      <p:font typeface="Caveat"/>
      <p:regular r:id="rId31"/>
      <p:bold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Montserrat Medium"/>
      <p:regular r:id="rId37"/>
      <p:bold r:id="rId38"/>
      <p:italic r:id="rId39"/>
      <p:boldItalic r:id="rId40"/>
    </p:embeddedFont>
    <p:embeddedFont>
      <p:font typeface="Fira Sans Extra Condensed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E7B861-B13A-4CD5-A2A6-08E761AF3EFF}">
  <a:tblStyle styleId="{2EE7B861-B13A-4CD5-A2A6-08E761AF3EF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boldItalic.fntdata"/><Relationship Id="rId20" Type="http://schemas.openxmlformats.org/officeDocument/2006/relationships/slide" Target="slides/slide13.xml"/><Relationship Id="rId42" Type="http://schemas.openxmlformats.org/officeDocument/2006/relationships/font" Target="fonts/FiraSansExtraCondensed-bold.fntdata"/><Relationship Id="rId41" Type="http://schemas.openxmlformats.org/officeDocument/2006/relationships/font" Target="fonts/FiraSansExtraCondensed-regular.fntdata"/><Relationship Id="rId22" Type="http://schemas.openxmlformats.org/officeDocument/2006/relationships/slide" Target="slides/slide15.xml"/><Relationship Id="rId44" Type="http://schemas.openxmlformats.org/officeDocument/2006/relationships/font" Target="fonts/FiraSansExtraCondensed-boldItalic.fntdata"/><Relationship Id="rId21" Type="http://schemas.openxmlformats.org/officeDocument/2006/relationships/slide" Target="slides/slide14.xml"/><Relationship Id="rId43" Type="http://schemas.openxmlformats.org/officeDocument/2006/relationships/font" Target="fonts/FiraSansExtraCondensed-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MontserratSemiBold-bold.fntdata"/><Relationship Id="rId27" Type="http://schemas.openxmlformats.org/officeDocument/2006/relationships/font" Target="fonts/MontserratSemiBold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SemiBold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Caveat-regular.fntdata"/><Relationship Id="rId30" Type="http://schemas.openxmlformats.org/officeDocument/2006/relationships/font" Target="fonts/MontserratSemiBold-bold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3.xml"/><Relationship Id="rId32" Type="http://schemas.openxmlformats.org/officeDocument/2006/relationships/font" Target="fonts/Caveat-bold.fntdata"/><Relationship Id="rId13" Type="http://schemas.openxmlformats.org/officeDocument/2006/relationships/slide" Target="slides/slide6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-bold.fntdata"/><Relationship Id="rId15" Type="http://schemas.openxmlformats.org/officeDocument/2006/relationships/slide" Target="slides/slide8.xml"/><Relationship Id="rId37" Type="http://schemas.openxmlformats.org/officeDocument/2006/relationships/font" Target="fonts/MontserratMedium-regular.fntdata"/><Relationship Id="rId14" Type="http://schemas.openxmlformats.org/officeDocument/2006/relationships/slide" Target="slides/slide7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0.xml"/><Relationship Id="rId39" Type="http://schemas.openxmlformats.org/officeDocument/2006/relationships/font" Target="fonts/MontserratMedium-italic.fntdata"/><Relationship Id="rId16" Type="http://schemas.openxmlformats.org/officeDocument/2006/relationships/slide" Target="slides/slide9.xml"/><Relationship Id="rId38" Type="http://schemas.openxmlformats.org/officeDocument/2006/relationships/font" Target="fonts/MontserratMedium-bold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72f6080d7_2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3372f6080d7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372f6080d7_7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3372f6080d7_7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72f6080d7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3372f6080d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372f6080d7_7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372f6080d7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372f6080d7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3372f6080d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72f6080d7_2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3372f6080d7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372f6080d7_2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3372f6080d7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72f6080d7_2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3372f6080d7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372f6080d7_2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3372f6080d7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72f6080d7_2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3372f6080d7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372f6080d7_2_1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3372f6080d7_2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72f6080d7_2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3372f6080d7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72f6080d7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3372f6080d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72f6080d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3372f6080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372f6080d7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3372f6080d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72f6080d7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3372f6080d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72f6080d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3372f6080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72f6080d7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3372f6080d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72f6080d7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3372f6080d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457200" y="1577992"/>
            <a:ext cx="4487400" cy="15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457200" y="3135908"/>
            <a:ext cx="4487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6"/>
          <p:cNvSpPr txBox="1"/>
          <p:nvPr>
            <p:ph idx="2" type="title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1" name="Google Shape;61;p16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7" name="Google Shape;67;p18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"/>
              <a:buNone/>
              <a:defRPr b="1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21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3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3" name="Google Shape;83;p23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5100" y="1096600"/>
            <a:ext cx="7713600" cy="3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b="0" i="0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/>
          <p:nvPr>
            <p:ph type="ctrTitle"/>
          </p:nvPr>
        </p:nvSpPr>
        <p:spPr>
          <a:xfrm>
            <a:off x="457199" y="1322092"/>
            <a:ext cx="4998000" cy="15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en">
                <a:latin typeface="Times New Roman"/>
                <a:ea typeface="Times New Roman"/>
                <a:cs typeface="Times New Roman"/>
                <a:sym typeface="Times New Roman"/>
              </a:rPr>
              <a:t>Lifestyle and Well-Being of Employees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25"/>
          <p:cNvSpPr txBox="1"/>
          <p:nvPr>
            <p:ph idx="1" type="subTitle"/>
          </p:nvPr>
        </p:nvSpPr>
        <p:spPr>
          <a:xfrm>
            <a:off x="599350" y="3143005"/>
            <a:ext cx="4795800" cy="15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Archana Kanuri, </a:t>
            </a:r>
            <a:endParaRPr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Imtiaz Chowdhury, </a:t>
            </a:r>
            <a:endParaRPr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Meghana Korada, </a:t>
            </a:r>
            <a:endParaRPr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Siddarth Gopalakrishnan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1" name="Google Shape;91;p25"/>
          <p:cNvSpPr/>
          <p:nvPr/>
        </p:nvSpPr>
        <p:spPr>
          <a:xfrm>
            <a:off x="5362200" y="137545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2" name="Google Shape;92;p25"/>
          <p:cNvSpPr/>
          <p:nvPr/>
        </p:nvSpPr>
        <p:spPr>
          <a:xfrm>
            <a:off x="6538925" y="137545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3" name="Google Shape;93;p25"/>
          <p:cNvSpPr/>
          <p:nvPr/>
        </p:nvSpPr>
        <p:spPr>
          <a:xfrm>
            <a:off x="7715850" y="137545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94" name="Google Shape;94;p25"/>
          <p:cNvGrpSpPr/>
          <p:nvPr/>
        </p:nvGrpSpPr>
        <p:grpSpPr>
          <a:xfrm>
            <a:off x="5599252" y="1612522"/>
            <a:ext cx="397089" cy="397089"/>
            <a:chOff x="132" y="441229"/>
            <a:chExt cx="679249" cy="679249"/>
          </a:xfrm>
        </p:grpSpPr>
        <p:sp>
          <p:nvSpPr>
            <p:cNvPr id="95" name="Google Shape;95;p25"/>
            <p:cNvSpPr/>
            <p:nvPr/>
          </p:nvSpPr>
          <p:spPr>
            <a:xfrm>
              <a:off x="404631" y="527197"/>
              <a:ext cx="189712" cy="39799"/>
            </a:xfrm>
            <a:custGeom>
              <a:rect b="b" l="l" r="r" t="t"/>
              <a:pathLst>
                <a:path extrusionOk="0" h="39799" w="189712">
                  <a:moveTo>
                    <a:pt x="0" y="0"/>
                  </a:moveTo>
                  <a:lnTo>
                    <a:pt x="189712" y="0"/>
                  </a:lnTo>
                  <a:lnTo>
                    <a:pt x="189712" y="39800"/>
                  </a:lnTo>
                  <a:lnTo>
                    <a:pt x="0" y="39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5"/>
            <p:cNvSpPr/>
            <p:nvPr/>
          </p:nvSpPr>
          <p:spPr>
            <a:xfrm>
              <a:off x="132" y="441229"/>
              <a:ext cx="679249" cy="679249"/>
            </a:xfrm>
            <a:custGeom>
              <a:rect b="b" l="l" r="r" t="t"/>
              <a:pathLst>
                <a:path extrusionOk="0" h="679249" w="679249">
                  <a:moveTo>
                    <a:pt x="679117" y="0"/>
                  </a:moveTo>
                  <a:lnTo>
                    <a:pt x="410070" y="0"/>
                  </a:lnTo>
                  <a:cubicBezTo>
                    <a:pt x="381547" y="0"/>
                    <a:pt x="356075" y="13267"/>
                    <a:pt x="339492" y="33962"/>
                  </a:cubicBezTo>
                  <a:cubicBezTo>
                    <a:pt x="322909" y="13267"/>
                    <a:pt x="297437" y="0"/>
                    <a:pt x="268914" y="0"/>
                  </a:cubicBezTo>
                  <a:lnTo>
                    <a:pt x="0" y="0"/>
                  </a:lnTo>
                  <a:lnTo>
                    <a:pt x="0" y="528806"/>
                  </a:lnTo>
                  <a:lnTo>
                    <a:pt x="279925" y="528806"/>
                  </a:lnTo>
                  <a:lnTo>
                    <a:pt x="279925" y="619550"/>
                  </a:lnTo>
                  <a:cubicBezTo>
                    <a:pt x="279925" y="652451"/>
                    <a:pt x="306724" y="679250"/>
                    <a:pt x="339625" y="679250"/>
                  </a:cubicBezTo>
                  <a:cubicBezTo>
                    <a:pt x="372526" y="679250"/>
                    <a:pt x="399325" y="652451"/>
                    <a:pt x="399325" y="619550"/>
                  </a:cubicBezTo>
                  <a:lnTo>
                    <a:pt x="399325" y="528806"/>
                  </a:lnTo>
                  <a:lnTo>
                    <a:pt x="679250" y="528806"/>
                  </a:lnTo>
                  <a:lnTo>
                    <a:pt x="679117" y="0"/>
                  </a:lnTo>
                  <a:lnTo>
                    <a:pt x="679117" y="0"/>
                  </a:lnTo>
                  <a:close/>
                  <a:moveTo>
                    <a:pt x="410070" y="39800"/>
                  </a:moveTo>
                  <a:lnTo>
                    <a:pt x="639317" y="39800"/>
                  </a:lnTo>
                  <a:lnTo>
                    <a:pt x="639317" y="410734"/>
                  </a:lnTo>
                  <a:lnTo>
                    <a:pt x="479322" y="410734"/>
                  </a:lnTo>
                  <a:cubicBezTo>
                    <a:pt x="486088" y="396406"/>
                    <a:pt x="490599" y="380884"/>
                    <a:pt x="492721" y="364566"/>
                  </a:cubicBezTo>
                  <a:lnTo>
                    <a:pt x="594211" y="364566"/>
                  </a:lnTo>
                  <a:lnTo>
                    <a:pt x="594211" y="324766"/>
                  </a:lnTo>
                  <a:lnTo>
                    <a:pt x="492589" y="324766"/>
                  </a:lnTo>
                  <a:cubicBezTo>
                    <a:pt x="490731" y="310836"/>
                    <a:pt x="487017" y="297437"/>
                    <a:pt x="481710" y="284966"/>
                  </a:cubicBezTo>
                  <a:lnTo>
                    <a:pt x="594211" y="284966"/>
                  </a:lnTo>
                  <a:lnTo>
                    <a:pt x="594211" y="245167"/>
                  </a:lnTo>
                  <a:lnTo>
                    <a:pt x="456902" y="245167"/>
                  </a:lnTo>
                  <a:cubicBezTo>
                    <a:pt x="442574" y="228451"/>
                    <a:pt x="424796" y="214786"/>
                    <a:pt x="404631" y="205367"/>
                  </a:cubicBezTo>
                  <a:lnTo>
                    <a:pt x="594211" y="205367"/>
                  </a:lnTo>
                  <a:lnTo>
                    <a:pt x="594211" y="165567"/>
                  </a:lnTo>
                  <a:lnTo>
                    <a:pt x="404498" y="165567"/>
                  </a:lnTo>
                  <a:lnTo>
                    <a:pt x="404498" y="205367"/>
                  </a:lnTo>
                  <a:cubicBezTo>
                    <a:pt x="390436" y="198866"/>
                    <a:pt x="375312" y="194356"/>
                    <a:pt x="359392" y="192233"/>
                  </a:cubicBezTo>
                  <a:lnTo>
                    <a:pt x="359392" y="90478"/>
                  </a:lnTo>
                  <a:cubicBezTo>
                    <a:pt x="359392" y="62618"/>
                    <a:pt x="382211" y="39800"/>
                    <a:pt x="410070" y="39800"/>
                  </a:cubicBezTo>
                  <a:lnTo>
                    <a:pt x="410070" y="39800"/>
                  </a:lnTo>
                  <a:close/>
                  <a:moveTo>
                    <a:pt x="339492" y="459953"/>
                  </a:moveTo>
                  <a:cubicBezTo>
                    <a:pt x="276343" y="459953"/>
                    <a:pt x="224869" y="408611"/>
                    <a:pt x="224869" y="345329"/>
                  </a:cubicBezTo>
                  <a:cubicBezTo>
                    <a:pt x="224869" y="282048"/>
                    <a:pt x="276211" y="230706"/>
                    <a:pt x="339492" y="230706"/>
                  </a:cubicBezTo>
                  <a:cubicBezTo>
                    <a:pt x="402774" y="230706"/>
                    <a:pt x="454116" y="282048"/>
                    <a:pt x="454116" y="345329"/>
                  </a:cubicBezTo>
                  <a:cubicBezTo>
                    <a:pt x="454116" y="408611"/>
                    <a:pt x="402774" y="459953"/>
                    <a:pt x="339492" y="459953"/>
                  </a:cubicBezTo>
                  <a:close/>
                  <a:moveTo>
                    <a:pt x="268914" y="39800"/>
                  </a:moveTo>
                  <a:cubicBezTo>
                    <a:pt x="296906" y="39800"/>
                    <a:pt x="319592" y="62486"/>
                    <a:pt x="319592" y="90478"/>
                  </a:cubicBezTo>
                  <a:lnTo>
                    <a:pt x="319592" y="192233"/>
                  </a:lnTo>
                  <a:cubicBezTo>
                    <a:pt x="303672" y="194356"/>
                    <a:pt x="288548" y="198734"/>
                    <a:pt x="274486" y="205367"/>
                  </a:cubicBezTo>
                  <a:lnTo>
                    <a:pt x="274486" y="165567"/>
                  </a:lnTo>
                  <a:lnTo>
                    <a:pt x="84774" y="165567"/>
                  </a:lnTo>
                  <a:lnTo>
                    <a:pt x="84774" y="205367"/>
                  </a:lnTo>
                  <a:lnTo>
                    <a:pt x="274486" y="205367"/>
                  </a:lnTo>
                  <a:cubicBezTo>
                    <a:pt x="254321" y="214786"/>
                    <a:pt x="236543" y="228451"/>
                    <a:pt x="222215" y="245167"/>
                  </a:cubicBezTo>
                  <a:lnTo>
                    <a:pt x="84774" y="245167"/>
                  </a:lnTo>
                  <a:lnTo>
                    <a:pt x="84774" y="284966"/>
                  </a:lnTo>
                  <a:lnTo>
                    <a:pt x="197407" y="284966"/>
                  </a:lnTo>
                  <a:cubicBezTo>
                    <a:pt x="192100" y="297437"/>
                    <a:pt x="188386" y="310836"/>
                    <a:pt x="186528" y="324766"/>
                  </a:cubicBezTo>
                  <a:lnTo>
                    <a:pt x="84774" y="324766"/>
                  </a:lnTo>
                  <a:lnTo>
                    <a:pt x="84774" y="364566"/>
                  </a:lnTo>
                  <a:lnTo>
                    <a:pt x="186263" y="364566"/>
                  </a:lnTo>
                  <a:cubicBezTo>
                    <a:pt x="188253" y="380884"/>
                    <a:pt x="192896" y="396406"/>
                    <a:pt x="199662" y="410734"/>
                  </a:cubicBezTo>
                  <a:lnTo>
                    <a:pt x="39800" y="410734"/>
                  </a:lnTo>
                  <a:lnTo>
                    <a:pt x="39800" y="39800"/>
                  </a:lnTo>
                  <a:lnTo>
                    <a:pt x="268914" y="39800"/>
                  </a:lnTo>
                  <a:close/>
                  <a:moveTo>
                    <a:pt x="39800" y="489007"/>
                  </a:moveTo>
                  <a:lnTo>
                    <a:pt x="39800" y="450534"/>
                  </a:lnTo>
                  <a:lnTo>
                    <a:pt x="226726" y="450534"/>
                  </a:lnTo>
                  <a:cubicBezTo>
                    <a:pt x="241585" y="466453"/>
                    <a:pt x="259627" y="479189"/>
                    <a:pt x="279925" y="487680"/>
                  </a:cubicBezTo>
                  <a:lnTo>
                    <a:pt x="279925" y="489007"/>
                  </a:lnTo>
                  <a:lnTo>
                    <a:pt x="39800" y="489007"/>
                  </a:lnTo>
                  <a:close/>
                  <a:moveTo>
                    <a:pt x="339492" y="639450"/>
                  </a:moveTo>
                  <a:cubicBezTo>
                    <a:pt x="328481" y="639450"/>
                    <a:pt x="319592" y="630561"/>
                    <a:pt x="319592" y="619550"/>
                  </a:cubicBezTo>
                  <a:lnTo>
                    <a:pt x="319592" y="498426"/>
                  </a:lnTo>
                  <a:cubicBezTo>
                    <a:pt x="326093" y="499222"/>
                    <a:pt x="332726" y="499753"/>
                    <a:pt x="339492" y="499753"/>
                  </a:cubicBezTo>
                  <a:cubicBezTo>
                    <a:pt x="346258" y="499753"/>
                    <a:pt x="352891" y="499355"/>
                    <a:pt x="359392" y="498426"/>
                  </a:cubicBezTo>
                  <a:lnTo>
                    <a:pt x="359392" y="619550"/>
                  </a:lnTo>
                  <a:cubicBezTo>
                    <a:pt x="359392" y="630561"/>
                    <a:pt x="350503" y="639450"/>
                    <a:pt x="339492" y="639450"/>
                  </a:cubicBezTo>
                  <a:close/>
                  <a:moveTo>
                    <a:pt x="399192" y="489007"/>
                  </a:moveTo>
                  <a:lnTo>
                    <a:pt x="399192" y="487680"/>
                  </a:lnTo>
                  <a:cubicBezTo>
                    <a:pt x="419490" y="479189"/>
                    <a:pt x="437532" y="466321"/>
                    <a:pt x="452391" y="450534"/>
                  </a:cubicBezTo>
                  <a:lnTo>
                    <a:pt x="639317" y="450534"/>
                  </a:lnTo>
                  <a:lnTo>
                    <a:pt x="639317" y="489007"/>
                  </a:lnTo>
                  <a:lnTo>
                    <a:pt x="399192" y="48900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5"/>
            <p:cNvSpPr/>
            <p:nvPr/>
          </p:nvSpPr>
          <p:spPr>
            <a:xfrm>
              <a:off x="84906" y="527197"/>
              <a:ext cx="189712" cy="39799"/>
            </a:xfrm>
            <a:custGeom>
              <a:rect b="b" l="l" r="r" t="t"/>
              <a:pathLst>
                <a:path extrusionOk="0" h="39799" w="189712">
                  <a:moveTo>
                    <a:pt x="0" y="0"/>
                  </a:moveTo>
                  <a:lnTo>
                    <a:pt x="189712" y="0"/>
                  </a:lnTo>
                  <a:lnTo>
                    <a:pt x="189712" y="39800"/>
                  </a:lnTo>
                  <a:lnTo>
                    <a:pt x="0" y="39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25"/>
          <p:cNvGrpSpPr/>
          <p:nvPr/>
        </p:nvGrpSpPr>
        <p:grpSpPr>
          <a:xfrm>
            <a:off x="6775986" y="1612469"/>
            <a:ext cx="397089" cy="397167"/>
            <a:chOff x="1328384" y="446934"/>
            <a:chExt cx="679249" cy="679382"/>
          </a:xfrm>
        </p:grpSpPr>
        <p:sp>
          <p:nvSpPr>
            <p:cNvPr id="99" name="Google Shape;99;p25"/>
            <p:cNvSpPr/>
            <p:nvPr/>
          </p:nvSpPr>
          <p:spPr>
            <a:xfrm>
              <a:off x="1403074" y="952126"/>
              <a:ext cx="117409" cy="95121"/>
            </a:xfrm>
            <a:custGeom>
              <a:rect b="b" l="l" r="r" t="t"/>
              <a:pathLst>
                <a:path extrusionOk="0" h="95121" w="117409">
                  <a:moveTo>
                    <a:pt x="28125" y="16583"/>
                  </a:moveTo>
                  <a:lnTo>
                    <a:pt x="0" y="44708"/>
                  </a:lnTo>
                  <a:lnTo>
                    <a:pt x="50413" y="95121"/>
                  </a:lnTo>
                  <a:lnTo>
                    <a:pt x="117409" y="28125"/>
                  </a:lnTo>
                  <a:lnTo>
                    <a:pt x="89284" y="0"/>
                  </a:lnTo>
                  <a:lnTo>
                    <a:pt x="50413" y="38871"/>
                  </a:lnTo>
                  <a:lnTo>
                    <a:pt x="28125" y="165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5"/>
            <p:cNvSpPr/>
            <p:nvPr/>
          </p:nvSpPr>
          <p:spPr>
            <a:xfrm>
              <a:off x="1328384" y="446934"/>
              <a:ext cx="679249" cy="679382"/>
            </a:xfrm>
            <a:custGeom>
              <a:rect b="b" l="l" r="r" t="t"/>
              <a:pathLst>
                <a:path extrusionOk="0" h="679382" w="679249">
                  <a:moveTo>
                    <a:pt x="565820" y="414183"/>
                  </a:moveTo>
                  <a:lnTo>
                    <a:pt x="565820" y="316806"/>
                  </a:lnTo>
                  <a:lnTo>
                    <a:pt x="427450" y="316806"/>
                  </a:lnTo>
                  <a:lnTo>
                    <a:pt x="427450" y="316541"/>
                  </a:lnTo>
                  <a:cubicBezTo>
                    <a:pt x="478659" y="285762"/>
                    <a:pt x="510101" y="230839"/>
                    <a:pt x="510101" y="170476"/>
                  </a:cubicBezTo>
                  <a:cubicBezTo>
                    <a:pt x="510101" y="76548"/>
                    <a:pt x="433685" y="0"/>
                    <a:pt x="339625" y="0"/>
                  </a:cubicBezTo>
                  <a:cubicBezTo>
                    <a:pt x="245697" y="0"/>
                    <a:pt x="169149" y="76416"/>
                    <a:pt x="169149" y="170476"/>
                  </a:cubicBezTo>
                  <a:cubicBezTo>
                    <a:pt x="169149" y="230971"/>
                    <a:pt x="200458" y="285895"/>
                    <a:pt x="251800" y="316541"/>
                  </a:cubicBezTo>
                  <a:lnTo>
                    <a:pt x="251800" y="316806"/>
                  </a:lnTo>
                  <a:lnTo>
                    <a:pt x="113429" y="316806"/>
                  </a:lnTo>
                  <a:lnTo>
                    <a:pt x="113429" y="414183"/>
                  </a:lnTo>
                  <a:cubicBezTo>
                    <a:pt x="49352" y="423868"/>
                    <a:pt x="0" y="479322"/>
                    <a:pt x="0" y="546053"/>
                  </a:cubicBezTo>
                  <a:cubicBezTo>
                    <a:pt x="0" y="619550"/>
                    <a:pt x="59832" y="679382"/>
                    <a:pt x="133329" y="679382"/>
                  </a:cubicBezTo>
                  <a:cubicBezTo>
                    <a:pt x="206826" y="679382"/>
                    <a:pt x="266659" y="619550"/>
                    <a:pt x="266659" y="546053"/>
                  </a:cubicBezTo>
                  <a:cubicBezTo>
                    <a:pt x="266659" y="479322"/>
                    <a:pt x="217307" y="423868"/>
                    <a:pt x="153229" y="414183"/>
                  </a:cubicBezTo>
                  <a:lnTo>
                    <a:pt x="153229" y="356606"/>
                  </a:lnTo>
                  <a:lnTo>
                    <a:pt x="251800" y="356606"/>
                  </a:lnTo>
                  <a:lnTo>
                    <a:pt x="251800" y="416571"/>
                  </a:lnTo>
                  <a:lnTo>
                    <a:pt x="427450" y="416571"/>
                  </a:lnTo>
                  <a:lnTo>
                    <a:pt x="427450" y="356606"/>
                  </a:lnTo>
                  <a:lnTo>
                    <a:pt x="526021" y="356606"/>
                  </a:lnTo>
                  <a:lnTo>
                    <a:pt x="526021" y="414183"/>
                  </a:lnTo>
                  <a:cubicBezTo>
                    <a:pt x="461943" y="423868"/>
                    <a:pt x="412591" y="479322"/>
                    <a:pt x="412591" y="546053"/>
                  </a:cubicBezTo>
                  <a:cubicBezTo>
                    <a:pt x="412591" y="619550"/>
                    <a:pt x="472423" y="679382"/>
                    <a:pt x="545920" y="679382"/>
                  </a:cubicBezTo>
                  <a:cubicBezTo>
                    <a:pt x="619417" y="679382"/>
                    <a:pt x="679250" y="619550"/>
                    <a:pt x="679250" y="546053"/>
                  </a:cubicBezTo>
                  <a:cubicBezTo>
                    <a:pt x="679250" y="479189"/>
                    <a:pt x="629898" y="423735"/>
                    <a:pt x="565820" y="414183"/>
                  </a:cubicBezTo>
                  <a:lnTo>
                    <a:pt x="565820" y="414183"/>
                  </a:lnTo>
                  <a:close/>
                  <a:moveTo>
                    <a:pt x="226859" y="545920"/>
                  </a:moveTo>
                  <a:cubicBezTo>
                    <a:pt x="226859" y="597527"/>
                    <a:pt x="184936" y="639450"/>
                    <a:pt x="133329" y="639450"/>
                  </a:cubicBezTo>
                  <a:cubicBezTo>
                    <a:pt x="81722" y="639450"/>
                    <a:pt x="39800" y="597527"/>
                    <a:pt x="39800" y="545920"/>
                  </a:cubicBezTo>
                  <a:cubicBezTo>
                    <a:pt x="39800" y="494313"/>
                    <a:pt x="81722" y="452391"/>
                    <a:pt x="133329" y="452391"/>
                  </a:cubicBezTo>
                  <a:cubicBezTo>
                    <a:pt x="184936" y="452391"/>
                    <a:pt x="226859" y="494446"/>
                    <a:pt x="226859" y="545920"/>
                  </a:cubicBezTo>
                  <a:lnTo>
                    <a:pt x="226859" y="545920"/>
                  </a:lnTo>
                  <a:close/>
                  <a:moveTo>
                    <a:pt x="208949" y="170476"/>
                  </a:moveTo>
                  <a:cubicBezTo>
                    <a:pt x="208949" y="98438"/>
                    <a:pt x="267587" y="39800"/>
                    <a:pt x="339625" y="39800"/>
                  </a:cubicBezTo>
                  <a:cubicBezTo>
                    <a:pt x="411662" y="39800"/>
                    <a:pt x="470301" y="98438"/>
                    <a:pt x="470301" y="170476"/>
                  </a:cubicBezTo>
                  <a:cubicBezTo>
                    <a:pt x="470301" y="218501"/>
                    <a:pt x="444564" y="261883"/>
                    <a:pt x="402641" y="284966"/>
                  </a:cubicBezTo>
                  <a:lnTo>
                    <a:pt x="359525" y="284966"/>
                  </a:lnTo>
                  <a:lnTo>
                    <a:pt x="359525" y="220358"/>
                  </a:lnTo>
                  <a:lnTo>
                    <a:pt x="403039" y="176844"/>
                  </a:lnTo>
                  <a:lnTo>
                    <a:pt x="374914" y="148719"/>
                  </a:lnTo>
                  <a:lnTo>
                    <a:pt x="339625" y="184008"/>
                  </a:lnTo>
                  <a:lnTo>
                    <a:pt x="304336" y="148719"/>
                  </a:lnTo>
                  <a:lnTo>
                    <a:pt x="276211" y="176844"/>
                  </a:lnTo>
                  <a:lnTo>
                    <a:pt x="319725" y="220358"/>
                  </a:lnTo>
                  <a:lnTo>
                    <a:pt x="319725" y="284966"/>
                  </a:lnTo>
                  <a:lnTo>
                    <a:pt x="276609" y="284966"/>
                  </a:lnTo>
                  <a:cubicBezTo>
                    <a:pt x="234819" y="261883"/>
                    <a:pt x="208949" y="218501"/>
                    <a:pt x="208949" y="170476"/>
                  </a:cubicBezTo>
                  <a:lnTo>
                    <a:pt x="208949" y="170476"/>
                  </a:lnTo>
                  <a:close/>
                  <a:moveTo>
                    <a:pt x="291600" y="376771"/>
                  </a:moveTo>
                  <a:lnTo>
                    <a:pt x="291600" y="324766"/>
                  </a:lnTo>
                  <a:lnTo>
                    <a:pt x="387650" y="324766"/>
                  </a:lnTo>
                  <a:lnTo>
                    <a:pt x="387650" y="376771"/>
                  </a:lnTo>
                  <a:lnTo>
                    <a:pt x="291600" y="376771"/>
                  </a:lnTo>
                  <a:close/>
                  <a:moveTo>
                    <a:pt x="545920" y="639450"/>
                  </a:moveTo>
                  <a:cubicBezTo>
                    <a:pt x="494313" y="639450"/>
                    <a:pt x="452391" y="597527"/>
                    <a:pt x="452391" y="545920"/>
                  </a:cubicBezTo>
                  <a:cubicBezTo>
                    <a:pt x="452391" y="494313"/>
                    <a:pt x="494313" y="452391"/>
                    <a:pt x="545920" y="452391"/>
                  </a:cubicBezTo>
                  <a:cubicBezTo>
                    <a:pt x="597527" y="452391"/>
                    <a:pt x="639450" y="494313"/>
                    <a:pt x="639450" y="545920"/>
                  </a:cubicBezTo>
                  <a:cubicBezTo>
                    <a:pt x="639450" y="597527"/>
                    <a:pt x="597527" y="639450"/>
                    <a:pt x="545920" y="639450"/>
                  </a:cubicBezTo>
                  <a:lnTo>
                    <a:pt x="545920" y="6394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5"/>
            <p:cNvSpPr/>
            <p:nvPr/>
          </p:nvSpPr>
          <p:spPr>
            <a:xfrm>
              <a:off x="1824554" y="942839"/>
              <a:ext cx="99499" cy="99499"/>
            </a:xfrm>
            <a:custGeom>
              <a:rect b="b" l="l" r="r" t="t"/>
              <a:pathLst>
                <a:path extrusionOk="0" h="99499" w="99499">
                  <a:moveTo>
                    <a:pt x="71374" y="0"/>
                  </a:moveTo>
                  <a:lnTo>
                    <a:pt x="49750" y="21625"/>
                  </a:lnTo>
                  <a:lnTo>
                    <a:pt x="28125" y="0"/>
                  </a:lnTo>
                  <a:lnTo>
                    <a:pt x="0" y="28125"/>
                  </a:lnTo>
                  <a:lnTo>
                    <a:pt x="21624" y="49750"/>
                  </a:lnTo>
                  <a:lnTo>
                    <a:pt x="0" y="71374"/>
                  </a:lnTo>
                  <a:lnTo>
                    <a:pt x="28125" y="99499"/>
                  </a:lnTo>
                  <a:lnTo>
                    <a:pt x="49750" y="77875"/>
                  </a:lnTo>
                  <a:lnTo>
                    <a:pt x="71374" y="99499"/>
                  </a:lnTo>
                  <a:lnTo>
                    <a:pt x="99499" y="71374"/>
                  </a:lnTo>
                  <a:lnTo>
                    <a:pt x="77875" y="49750"/>
                  </a:lnTo>
                  <a:lnTo>
                    <a:pt x="99499" y="28125"/>
                  </a:lnTo>
                  <a:lnTo>
                    <a:pt x="71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25"/>
          <p:cNvGrpSpPr/>
          <p:nvPr/>
        </p:nvGrpSpPr>
        <p:grpSpPr>
          <a:xfrm>
            <a:off x="7952897" y="1656723"/>
            <a:ext cx="397089" cy="308675"/>
            <a:chOff x="2656768" y="467895"/>
            <a:chExt cx="679249" cy="528010"/>
          </a:xfrm>
        </p:grpSpPr>
        <p:sp>
          <p:nvSpPr>
            <p:cNvPr id="103" name="Google Shape;103;p25"/>
            <p:cNvSpPr/>
            <p:nvPr/>
          </p:nvSpPr>
          <p:spPr>
            <a:xfrm>
              <a:off x="2656768" y="467895"/>
              <a:ext cx="679249" cy="528010"/>
            </a:xfrm>
            <a:custGeom>
              <a:rect b="b" l="l" r="r" t="t"/>
              <a:pathLst>
                <a:path extrusionOk="0" h="528010" w="679249">
                  <a:moveTo>
                    <a:pt x="0" y="0"/>
                  </a:moveTo>
                  <a:lnTo>
                    <a:pt x="0" y="528010"/>
                  </a:lnTo>
                  <a:lnTo>
                    <a:pt x="679250" y="528010"/>
                  </a:lnTo>
                  <a:lnTo>
                    <a:pt x="679250" y="0"/>
                  </a:lnTo>
                  <a:lnTo>
                    <a:pt x="0" y="0"/>
                  </a:lnTo>
                  <a:close/>
                  <a:moveTo>
                    <a:pt x="639450" y="39800"/>
                  </a:moveTo>
                  <a:lnTo>
                    <a:pt x="639450" y="78273"/>
                  </a:lnTo>
                  <a:lnTo>
                    <a:pt x="39800" y="78273"/>
                  </a:lnTo>
                  <a:lnTo>
                    <a:pt x="39800" y="39800"/>
                  </a:lnTo>
                  <a:lnTo>
                    <a:pt x="639450" y="39800"/>
                  </a:lnTo>
                  <a:close/>
                  <a:moveTo>
                    <a:pt x="639450" y="118073"/>
                  </a:moveTo>
                  <a:lnTo>
                    <a:pt x="639450" y="409938"/>
                  </a:lnTo>
                  <a:lnTo>
                    <a:pt x="39800" y="409938"/>
                  </a:lnTo>
                  <a:lnTo>
                    <a:pt x="39800" y="118073"/>
                  </a:lnTo>
                  <a:lnTo>
                    <a:pt x="639450" y="118073"/>
                  </a:lnTo>
                  <a:close/>
                  <a:moveTo>
                    <a:pt x="39800" y="488211"/>
                  </a:moveTo>
                  <a:lnTo>
                    <a:pt x="39800" y="449738"/>
                  </a:lnTo>
                  <a:lnTo>
                    <a:pt x="639450" y="449738"/>
                  </a:lnTo>
                  <a:lnTo>
                    <a:pt x="639450" y="488211"/>
                  </a:lnTo>
                  <a:lnTo>
                    <a:pt x="39800" y="4882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5"/>
            <p:cNvSpPr/>
            <p:nvPr/>
          </p:nvSpPr>
          <p:spPr>
            <a:xfrm>
              <a:off x="2933376" y="625768"/>
              <a:ext cx="126032" cy="212265"/>
            </a:xfrm>
            <a:custGeom>
              <a:rect b="b" l="l" r="r" t="t"/>
              <a:pathLst>
                <a:path extrusionOk="0" h="212265" w="126032">
                  <a:moveTo>
                    <a:pt x="126033" y="172466"/>
                  </a:moveTo>
                  <a:lnTo>
                    <a:pt x="39800" y="172466"/>
                  </a:lnTo>
                  <a:lnTo>
                    <a:pt x="39800" y="126033"/>
                  </a:lnTo>
                  <a:lnTo>
                    <a:pt x="106133" y="126033"/>
                  </a:lnTo>
                  <a:lnTo>
                    <a:pt x="106133" y="86233"/>
                  </a:lnTo>
                  <a:lnTo>
                    <a:pt x="39800" y="86233"/>
                  </a:lnTo>
                  <a:lnTo>
                    <a:pt x="39800" y="39800"/>
                  </a:lnTo>
                  <a:lnTo>
                    <a:pt x="126033" y="39800"/>
                  </a:lnTo>
                  <a:lnTo>
                    <a:pt x="126033" y="0"/>
                  </a:lnTo>
                  <a:lnTo>
                    <a:pt x="0" y="0"/>
                  </a:lnTo>
                  <a:lnTo>
                    <a:pt x="0" y="212266"/>
                  </a:lnTo>
                  <a:lnTo>
                    <a:pt x="126033" y="212266"/>
                  </a:lnTo>
                  <a:lnTo>
                    <a:pt x="126033" y="1724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5"/>
            <p:cNvSpPr/>
            <p:nvPr/>
          </p:nvSpPr>
          <p:spPr>
            <a:xfrm>
              <a:off x="2737031" y="625768"/>
              <a:ext cx="156545" cy="212265"/>
            </a:xfrm>
            <a:custGeom>
              <a:rect b="b" l="l" r="r" t="t"/>
              <a:pathLst>
                <a:path extrusionOk="0" h="212265" w="156545">
                  <a:moveTo>
                    <a:pt x="89417" y="212266"/>
                  </a:moveTo>
                  <a:cubicBezTo>
                    <a:pt x="126430" y="212266"/>
                    <a:pt x="156546" y="182150"/>
                    <a:pt x="156546" y="145137"/>
                  </a:cubicBezTo>
                  <a:lnTo>
                    <a:pt x="156546" y="67129"/>
                  </a:lnTo>
                  <a:cubicBezTo>
                    <a:pt x="156546" y="30115"/>
                    <a:pt x="126430" y="0"/>
                    <a:pt x="89417" y="0"/>
                  </a:cubicBezTo>
                  <a:lnTo>
                    <a:pt x="0" y="0"/>
                  </a:lnTo>
                  <a:lnTo>
                    <a:pt x="0" y="212266"/>
                  </a:lnTo>
                  <a:lnTo>
                    <a:pt x="89417" y="212266"/>
                  </a:lnTo>
                  <a:close/>
                  <a:moveTo>
                    <a:pt x="39800" y="39800"/>
                  </a:moveTo>
                  <a:lnTo>
                    <a:pt x="89417" y="39800"/>
                  </a:lnTo>
                  <a:cubicBezTo>
                    <a:pt x="104541" y="39800"/>
                    <a:pt x="116746" y="52138"/>
                    <a:pt x="116746" y="67129"/>
                  </a:cubicBezTo>
                  <a:lnTo>
                    <a:pt x="116746" y="145137"/>
                  </a:lnTo>
                  <a:cubicBezTo>
                    <a:pt x="116746" y="160260"/>
                    <a:pt x="104408" y="172466"/>
                    <a:pt x="89417" y="172466"/>
                  </a:cubicBezTo>
                  <a:lnTo>
                    <a:pt x="39800" y="172466"/>
                  </a:lnTo>
                  <a:lnTo>
                    <a:pt x="39800" y="398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5"/>
            <p:cNvSpPr/>
            <p:nvPr/>
          </p:nvSpPr>
          <p:spPr>
            <a:xfrm>
              <a:off x="3099341" y="625768"/>
              <a:ext cx="156545" cy="212265"/>
            </a:xfrm>
            <a:custGeom>
              <a:rect b="b" l="l" r="r" t="t"/>
              <a:pathLst>
                <a:path extrusionOk="0" h="212265" w="156545">
                  <a:moveTo>
                    <a:pt x="99234" y="212266"/>
                  </a:moveTo>
                  <a:lnTo>
                    <a:pt x="156546" y="86366"/>
                  </a:lnTo>
                  <a:lnTo>
                    <a:pt x="156546" y="0"/>
                  </a:lnTo>
                  <a:lnTo>
                    <a:pt x="116746" y="0"/>
                  </a:lnTo>
                  <a:lnTo>
                    <a:pt x="116746" y="77742"/>
                  </a:lnTo>
                  <a:lnTo>
                    <a:pt x="78273" y="162383"/>
                  </a:lnTo>
                  <a:lnTo>
                    <a:pt x="39800" y="77742"/>
                  </a:lnTo>
                  <a:lnTo>
                    <a:pt x="39800" y="0"/>
                  </a:lnTo>
                  <a:lnTo>
                    <a:pt x="0" y="0"/>
                  </a:lnTo>
                  <a:lnTo>
                    <a:pt x="0" y="86366"/>
                  </a:lnTo>
                  <a:lnTo>
                    <a:pt x="57312" y="212266"/>
                  </a:lnTo>
                  <a:lnTo>
                    <a:pt x="99234" y="21226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25"/>
          <p:cNvSpPr txBox="1"/>
          <p:nvPr/>
        </p:nvSpPr>
        <p:spPr>
          <a:xfrm>
            <a:off x="5253100" y="2330125"/>
            <a:ext cx="1089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5"/>
          <p:cNvSpPr txBox="1"/>
          <p:nvPr/>
        </p:nvSpPr>
        <p:spPr>
          <a:xfrm>
            <a:off x="6430025" y="2330125"/>
            <a:ext cx="1089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9" name="Google Shape;109;p25"/>
          <p:cNvSpPr txBox="1"/>
          <p:nvPr/>
        </p:nvSpPr>
        <p:spPr>
          <a:xfrm>
            <a:off x="7606950" y="2330125"/>
            <a:ext cx="1089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10" name="Google Shape;110;p25"/>
          <p:cNvCxnSpPr>
            <a:stCxn id="108" idx="2"/>
          </p:cNvCxnSpPr>
          <p:nvPr/>
        </p:nvCxnSpPr>
        <p:spPr>
          <a:xfrm>
            <a:off x="6974525" y="2727325"/>
            <a:ext cx="0" cy="513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25"/>
          <p:cNvCxnSpPr>
            <a:stCxn id="107" idx="2"/>
            <a:endCxn id="112" idx="1"/>
          </p:cNvCxnSpPr>
          <p:nvPr/>
        </p:nvCxnSpPr>
        <p:spPr>
          <a:xfrm flipH="1" rot="-5400000">
            <a:off x="5550550" y="2974375"/>
            <a:ext cx="784200" cy="2901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" name="Google Shape;113;p25"/>
          <p:cNvCxnSpPr>
            <a:stCxn id="109" idx="2"/>
            <a:endCxn id="112" idx="3"/>
          </p:cNvCxnSpPr>
          <p:nvPr/>
        </p:nvCxnSpPr>
        <p:spPr>
          <a:xfrm rot="5400000">
            <a:off x="7614300" y="2974375"/>
            <a:ext cx="784200" cy="2901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5"/>
          <p:cNvSpPr/>
          <p:nvPr/>
        </p:nvSpPr>
        <p:spPr>
          <a:xfrm>
            <a:off x="6087725" y="3255050"/>
            <a:ext cx="1773600" cy="513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Team 12</a:t>
            </a:r>
            <a:endParaRPr b="1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Effect of Sleep Patterns on Productivity &amp; Cognitive Performance</a:t>
            </a:r>
            <a:endParaRPr/>
          </a:p>
        </p:txBody>
      </p:sp>
      <p:sp>
        <p:nvSpPr>
          <p:cNvPr id="204" name="Google Shape;204;p34"/>
          <p:cNvSpPr txBox="1"/>
          <p:nvPr/>
        </p:nvSpPr>
        <p:spPr>
          <a:xfrm>
            <a:off x="5204425" y="1627225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The ideal sleep range for productivity and focus is 6-7 hours per night.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Too little sleep (&lt;4 hours) drastically reduces both cognitive ability and task completion.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Excessive sleep (&gt;8 hours) also slightly lowers productivity, suggesting a balance is key.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25" y="1140511"/>
            <a:ext cx="4899625" cy="3416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Impact of Meditation on Stress and Sleep Patterns</a:t>
            </a:r>
            <a:endParaRPr/>
          </a:p>
        </p:txBody>
      </p:sp>
      <p:sp>
        <p:nvSpPr>
          <p:cNvPr id="211" name="Google Shape;211;p35"/>
          <p:cNvSpPr txBox="1"/>
          <p:nvPr/>
        </p:nvSpPr>
        <p:spPr>
          <a:xfrm>
            <a:off x="5197300" y="1775900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Meditation is an effective strategy for reducing daily stress.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It also contributes to improved sleep patterns, though the effect is more gradual.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Regular meditation (at least 3-5 times per week) provides noticeable benefits.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40561"/>
            <a:ext cx="4892498" cy="3428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Impact of Social Networks on Work-Life Balance Across Age Groups</a:t>
            </a:r>
            <a:endParaRPr/>
          </a:p>
        </p:txBody>
      </p:sp>
      <p:sp>
        <p:nvSpPr>
          <p:cNvPr id="218" name="Google Shape;218;p36"/>
          <p:cNvSpPr txBox="1"/>
          <p:nvPr/>
        </p:nvSpPr>
        <p:spPr>
          <a:xfrm>
            <a:off x="5197300" y="1775900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A strong social network positively impacts work-life balance, especially in older age groups.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Younger individuals may need to focus on building social connections for greater balance.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The benefit of social interactions plateaus after a certain point, suggesting quality matters more than quantity.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19" name="Google Shape;2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50" y="1282111"/>
            <a:ext cx="4892503" cy="3430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Impact of Social Interaction on Work-Life Balance </a:t>
            </a:r>
            <a:endParaRPr/>
          </a:p>
        </p:txBody>
      </p:sp>
      <p:sp>
        <p:nvSpPr>
          <p:cNvPr id="225" name="Google Shape;225;p37"/>
          <p:cNvSpPr txBox="1"/>
          <p:nvPr/>
        </p:nvSpPr>
        <p:spPr>
          <a:xfrm>
            <a:off x="5204425" y="1627225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Frequent social interactions contribute positively to work-life balance.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A strong core circle (close friends) enhances this effect.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Encouraging social engagement can improve overall life satisfaction across genders.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26" name="Google Shape;22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50" y="1272086"/>
            <a:ext cx="4899625" cy="3153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Correlation Heatmap</a:t>
            </a:r>
            <a:endParaRPr/>
          </a:p>
        </p:txBody>
      </p:sp>
      <p:pic>
        <p:nvPicPr>
          <p:cNvPr descr="A chart with red and blue squares&#10;&#10;AI-generated content may be incorrect." id="232" name="Google Shape;23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46" y="644646"/>
            <a:ext cx="3333355" cy="22372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diagram of a heatmap&#10;&#10;AI-generated content may be incorrect." id="233" name="Google Shape;23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946" y="2814078"/>
            <a:ext cx="3470711" cy="232942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/>
          <p:cNvSpPr txBox="1"/>
          <p:nvPr/>
        </p:nvSpPr>
        <p:spPr>
          <a:xfrm>
            <a:off x="3959352" y="803118"/>
            <a:ext cx="4732098" cy="34762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Physical Health (BMI_Range)</a:t>
            </a:r>
            <a:endParaRPr/>
          </a:p>
          <a:p>
            <a:pPr indent="-171450" lvl="7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Positively correlated with Daily_Stress (0.083)</a:t>
            </a:r>
            <a:endParaRPr/>
          </a:p>
          <a:p>
            <a:pPr indent="-171450" lvl="7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Positively correlated with Daily_Shouting (0.060)</a:t>
            </a:r>
            <a:endParaRPr/>
          </a:p>
          <a:p>
            <a:pPr indent="-171450" lvl="7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Negatively correlated with Work_Life_Balance (-0.252)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Mental Health (Daily_Stress)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Positively correlated with Daily_Shouting (0.302)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Positively correlated with Lost_Vacation (0.196)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Negatively correlated with Flow (-0.129)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Overall Satisfaction (Work_Life_Balance_Score)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Negatively correlated with Daily_Stress (-0.365)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Negatively correlated with Daily_Shouting (-0.273)</a:t>
            </a:r>
            <a:endParaRPr/>
          </a:p>
          <a:p>
            <a:pPr indent="-171450" lvl="0" marL="360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Positively correlated with Flow (0.478)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Regression Analysis</a:t>
            </a:r>
            <a:endParaRPr/>
          </a:p>
        </p:txBody>
      </p:sp>
      <p:pic>
        <p:nvPicPr>
          <p:cNvPr descr="Output image" id="240" name="Google Shape;24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6114" y="1124712"/>
            <a:ext cx="2361664" cy="18745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utput image" id="241" name="Google Shape;241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35617" y="1124712"/>
            <a:ext cx="2291583" cy="18188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utput image" id="242" name="Google Shape;242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36326" y="1124712"/>
            <a:ext cx="2307864" cy="181889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9"/>
          <p:cNvSpPr/>
          <p:nvPr/>
        </p:nvSpPr>
        <p:spPr>
          <a:xfrm>
            <a:off x="1104245" y="676655"/>
            <a:ext cx="1574947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Physical Health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4" name="Google Shape;244;p39"/>
          <p:cNvSpPr/>
          <p:nvPr/>
        </p:nvSpPr>
        <p:spPr>
          <a:xfrm>
            <a:off x="4008989" y="676654"/>
            <a:ext cx="1574947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Mental Health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5" name="Google Shape;245;p39"/>
          <p:cNvSpPr/>
          <p:nvPr/>
        </p:nvSpPr>
        <p:spPr>
          <a:xfrm>
            <a:off x="6675121" y="676653"/>
            <a:ext cx="1813560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Work-life Balance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6" name="Google Shape;246;p39"/>
          <p:cNvSpPr txBox="1"/>
          <p:nvPr/>
        </p:nvSpPr>
        <p:spPr>
          <a:xfrm>
            <a:off x="819848" y="3067346"/>
            <a:ext cx="2715769" cy="198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Factors such as Fruits_Veggies, Daily_Steps, Sleep_Hours, and Lost_Vacation have minimal predictive impact on BMI.</a:t>
            </a:r>
            <a:endParaRPr/>
          </a:p>
          <a:p>
            <a:pPr indent="-10160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suggests that BMI is influenced by additional unmeasured factors like genetics, medical history, and long-term dietary habits.</a:t>
            </a:r>
            <a:endParaRPr/>
          </a:p>
        </p:txBody>
      </p:sp>
      <p:sp>
        <p:nvSpPr>
          <p:cNvPr id="247" name="Google Shape;247;p39"/>
          <p:cNvSpPr txBox="1"/>
          <p:nvPr/>
        </p:nvSpPr>
        <p:spPr>
          <a:xfrm>
            <a:off x="3535617" y="3011721"/>
            <a:ext cx="2715769" cy="198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Daily_Shouting, Social_Network, and Weekly_Meditation impact stress levels, but stress is influenced by other psychological and environmental factors not captured here.</a:t>
            </a:r>
            <a:endParaRPr/>
          </a:p>
          <a:p>
            <a:pPr indent="-10160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Higher social engagement and meditation reduce stress.</a:t>
            </a:r>
            <a:endParaRPr/>
          </a:p>
        </p:txBody>
      </p:sp>
      <p:sp>
        <p:nvSpPr>
          <p:cNvPr id="248" name="Google Shape;248;p39"/>
          <p:cNvSpPr txBox="1"/>
          <p:nvPr/>
        </p:nvSpPr>
        <p:spPr>
          <a:xfrm>
            <a:off x="6251386" y="2956096"/>
            <a:ext cx="2715769" cy="198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Sufficient_Income, TimeForPassion, Personal_Awards, and Flow are significant drivers of work-life balance.</a:t>
            </a:r>
            <a:endParaRPr/>
          </a:p>
          <a:p>
            <a:pPr indent="-10160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▪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Having time for personal interests and financial stability are key for overall satisfaction.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Feature Importance</a:t>
            </a:r>
            <a:endParaRPr/>
          </a:p>
        </p:txBody>
      </p:sp>
      <p:sp>
        <p:nvSpPr>
          <p:cNvPr id="254" name="Google Shape;254;p40"/>
          <p:cNvSpPr/>
          <p:nvPr/>
        </p:nvSpPr>
        <p:spPr>
          <a:xfrm>
            <a:off x="1104245" y="676655"/>
            <a:ext cx="1574947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Physical Health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5" name="Google Shape;255;p40"/>
          <p:cNvSpPr/>
          <p:nvPr/>
        </p:nvSpPr>
        <p:spPr>
          <a:xfrm>
            <a:off x="4008989" y="676654"/>
            <a:ext cx="1574947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Mental Health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6" name="Google Shape;256;p40"/>
          <p:cNvSpPr/>
          <p:nvPr/>
        </p:nvSpPr>
        <p:spPr>
          <a:xfrm>
            <a:off x="6675121" y="676653"/>
            <a:ext cx="1813560" cy="324319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Work-life Balance</a:t>
            </a:r>
            <a:endParaRPr b="1" i="0" sz="1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7" name="Google Shape;257;p40"/>
          <p:cNvSpPr txBox="1"/>
          <p:nvPr/>
        </p:nvSpPr>
        <p:spPr>
          <a:xfrm>
            <a:off x="452550" y="3067346"/>
            <a:ext cx="3083067" cy="16326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Traditional factors like Fruits_Veggies and Daily_Steps were not top contributors, suggesting that psychosocial factors (support, passion, recognition) influence BMI more.</a:t>
            </a:r>
            <a:endParaRPr/>
          </a:p>
        </p:txBody>
      </p:sp>
      <p:sp>
        <p:nvSpPr>
          <p:cNvPr id="258" name="Google Shape;258;p40"/>
          <p:cNvSpPr txBox="1"/>
          <p:nvPr/>
        </p:nvSpPr>
        <p:spPr>
          <a:xfrm>
            <a:off x="3535617" y="3011721"/>
            <a:ext cx="2715769" cy="198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Stress is most impacted by emotional expression (shouting), social connections, and fulfilling activities.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40"/>
          <p:cNvSpPr txBox="1"/>
          <p:nvPr/>
        </p:nvSpPr>
        <p:spPr>
          <a:xfrm>
            <a:off x="6251386" y="2956096"/>
            <a:ext cx="2715769" cy="19858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Income matters, but personal passions and social networks are even more crucial for well-being.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Output image" id="260" name="Google Shape;26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799" y="1238253"/>
            <a:ext cx="3106778" cy="17135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utput image" id="261" name="Google Shape;261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4096" y="1238254"/>
            <a:ext cx="3106778" cy="17135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utput image" id="262" name="Google Shape;262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93430" y="1238253"/>
            <a:ext cx="3106778" cy="1713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333678" y="17536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Cluster Analysis</a:t>
            </a:r>
            <a:endParaRPr/>
          </a:p>
        </p:txBody>
      </p:sp>
      <p:graphicFrame>
        <p:nvGraphicFramePr>
          <p:cNvPr id="268" name="Google Shape;268;p41"/>
          <p:cNvGraphicFramePr/>
          <p:nvPr/>
        </p:nvGraphicFramePr>
        <p:xfrm>
          <a:off x="452550" y="6668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{2EE7B861-B13A-4CD5-A2A6-08E761AF3EFF}</a:tableStyleId>
              </a:tblPr>
              <a:tblGrid>
                <a:gridCol w="2453025"/>
                <a:gridCol w="2105325"/>
                <a:gridCol w="1993400"/>
                <a:gridCol w="1865375"/>
              </a:tblGrid>
              <a:tr h="311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Attributes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Cluster 0 (Burnout)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Cluster 1 (Balanced)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Cluster 2 (High Achiever)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Daily Stress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BMI Range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Unstable, High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Stable, Moderate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Stable, High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Work-life Balance Score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&lt; 500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&gt;700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500 - 700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To-Do Completed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&lt; 3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 – 5 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&gt; 5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Age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18 - 28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35 – 50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28 - 40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Gender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Mostly Female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Mostly Male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Evenly Distributed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Sleep Hour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&lt; 3 hours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6 -8 hours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 – 7 hours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Daily Shouting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Low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Moderate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Lost Vacation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&gt; 7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3 -5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&gt; 5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for Passion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&lt; 5</a:t>
                      </a:r>
                      <a:endParaRPr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2 - 5</a:t>
                      </a:r>
                      <a:endParaRPr i="1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&lt; 2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452550" y="246883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Recommendations</a:t>
            </a:r>
            <a:endParaRPr/>
          </a:p>
        </p:txBody>
      </p:sp>
      <p:cxnSp>
        <p:nvCxnSpPr>
          <p:cNvPr id="274" name="Google Shape;274;p42"/>
          <p:cNvCxnSpPr>
            <a:stCxn id="275" idx="4"/>
            <a:endCxn id="276" idx="0"/>
          </p:cNvCxnSpPr>
          <p:nvPr/>
        </p:nvCxnSpPr>
        <p:spPr>
          <a:xfrm>
            <a:off x="645888" y="199800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42"/>
          <p:cNvCxnSpPr>
            <a:stCxn id="276" idx="4"/>
            <a:endCxn id="278" idx="0"/>
          </p:cNvCxnSpPr>
          <p:nvPr/>
        </p:nvCxnSpPr>
        <p:spPr>
          <a:xfrm>
            <a:off x="645888" y="265275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9" name="Google Shape;279;p42"/>
          <p:cNvCxnSpPr>
            <a:stCxn id="280" idx="4"/>
            <a:endCxn id="281" idx="0"/>
          </p:cNvCxnSpPr>
          <p:nvPr/>
        </p:nvCxnSpPr>
        <p:spPr>
          <a:xfrm>
            <a:off x="3222726" y="199800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2" name="Google Shape;282;p42"/>
          <p:cNvCxnSpPr>
            <a:stCxn id="281" idx="4"/>
            <a:endCxn id="283" idx="0"/>
          </p:cNvCxnSpPr>
          <p:nvPr/>
        </p:nvCxnSpPr>
        <p:spPr>
          <a:xfrm>
            <a:off x="3222726" y="265275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4" name="Google Shape;284;p42"/>
          <p:cNvSpPr txBox="1"/>
          <p:nvPr/>
        </p:nvSpPr>
        <p:spPr>
          <a:xfrm>
            <a:off x="452550" y="1152197"/>
            <a:ext cx="25764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Mental Health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5" name="Google Shape;285;p42"/>
          <p:cNvSpPr txBox="1"/>
          <p:nvPr/>
        </p:nvSpPr>
        <p:spPr>
          <a:xfrm>
            <a:off x="3028950" y="1152197"/>
            <a:ext cx="25764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Physical Health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5" name="Google Shape;275;p42"/>
          <p:cNvSpPr/>
          <p:nvPr/>
        </p:nvSpPr>
        <p:spPr>
          <a:xfrm>
            <a:off x="562638" y="183150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6" name="Google Shape;286;p42"/>
          <p:cNvSpPr txBox="1"/>
          <p:nvPr/>
        </p:nvSpPr>
        <p:spPr>
          <a:xfrm>
            <a:off x="863551" y="16588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Promote Vacation Usage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7" name="Google Shape;287;p42"/>
          <p:cNvSpPr txBox="1"/>
          <p:nvPr/>
        </p:nvSpPr>
        <p:spPr>
          <a:xfrm>
            <a:off x="863551" y="231360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Weekly Meditation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8" name="Google Shape;288;p42"/>
          <p:cNvSpPr txBox="1"/>
          <p:nvPr/>
        </p:nvSpPr>
        <p:spPr>
          <a:xfrm>
            <a:off x="863538" y="29683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Counseling Service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9" name="Google Shape;289;p42"/>
          <p:cNvSpPr txBox="1"/>
          <p:nvPr/>
        </p:nvSpPr>
        <p:spPr>
          <a:xfrm>
            <a:off x="3439800" y="16588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Healthy Meal Option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0" name="Google Shape;290;p42"/>
          <p:cNvSpPr txBox="1"/>
          <p:nvPr/>
        </p:nvSpPr>
        <p:spPr>
          <a:xfrm>
            <a:off x="3439800" y="231360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Gym Facility At Workplace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1" name="Google Shape;291;p42"/>
          <p:cNvSpPr txBox="1"/>
          <p:nvPr/>
        </p:nvSpPr>
        <p:spPr>
          <a:xfrm>
            <a:off x="3439800" y="29683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fixed desk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6" name="Google Shape;276;p42"/>
          <p:cNvSpPr/>
          <p:nvPr/>
        </p:nvSpPr>
        <p:spPr>
          <a:xfrm>
            <a:off x="562638" y="248625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8" name="Google Shape;278;p42"/>
          <p:cNvSpPr/>
          <p:nvPr/>
        </p:nvSpPr>
        <p:spPr>
          <a:xfrm>
            <a:off x="562638" y="314100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0" name="Google Shape;280;p42"/>
          <p:cNvSpPr/>
          <p:nvPr/>
        </p:nvSpPr>
        <p:spPr>
          <a:xfrm>
            <a:off x="3139476" y="183150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1" name="Google Shape;281;p42"/>
          <p:cNvSpPr/>
          <p:nvPr/>
        </p:nvSpPr>
        <p:spPr>
          <a:xfrm>
            <a:off x="3139476" y="248625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3" name="Google Shape;283;p42"/>
          <p:cNvSpPr/>
          <p:nvPr/>
        </p:nvSpPr>
        <p:spPr>
          <a:xfrm>
            <a:off x="3139476" y="3141004"/>
            <a:ext cx="166500" cy="1665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92" name="Google Shape;292;p42"/>
          <p:cNvCxnSpPr>
            <a:stCxn id="293" idx="4"/>
            <a:endCxn id="294" idx="0"/>
          </p:cNvCxnSpPr>
          <p:nvPr/>
        </p:nvCxnSpPr>
        <p:spPr>
          <a:xfrm>
            <a:off x="6016049" y="199800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5" name="Google Shape;295;p42"/>
          <p:cNvCxnSpPr>
            <a:stCxn id="294" idx="4"/>
            <a:endCxn id="296" idx="0"/>
          </p:cNvCxnSpPr>
          <p:nvPr/>
        </p:nvCxnSpPr>
        <p:spPr>
          <a:xfrm>
            <a:off x="6016049" y="2652754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7" name="Google Shape;297;p42"/>
          <p:cNvSpPr txBox="1"/>
          <p:nvPr/>
        </p:nvSpPr>
        <p:spPr>
          <a:xfrm>
            <a:off x="5822273" y="1152197"/>
            <a:ext cx="25764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Work-life Balance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8" name="Google Shape;298;p42"/>
          <p:cNvSpPr txBox="1"/>
          <p:nvPr/>
        </p:nvSpPr>
        <p:spPr>
          <a:xfrm>
            <a:off x="6233123" y="16588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Shorten the Office Hours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9" name="Google Shape;299;p42"/>
          <p:cNvSpPr txBox="1"/>
          <p:nvPr/>
        </p:nvSpPr>
        <p:spPr>
          <a:xfrm>
            <a:off x="6233123" y="231360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Personal Development Programs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0" name="Google Shape;300;p42"/>
          <p:cNvSpPr txBox="1"/>
          <p:nvPr/>
        </p:nvSpPr>
        <p:spPr>
          <a:xfrm>
            <a:off x="6233123" y="296835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Team Building Activities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3" name="Google Shape;293;p42"/>
          <p:cNvSpPr/>
          <p:nvPr/>
        </p:nvSpPr>
        <p:spPr>
          <a:xfrm>
            <a:off x="5932799" y="183150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ADDCE9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4" name="Google Shape;294;p42"/>
          <p:cNvSpPr/>
          <p:nvPr/>
        </p:nvSpPr>
        <p:spPr>
          <a:xfrm>
            <a:off x="5932799" y="248625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5FBBD0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6" name="Google Shape;296;p42"/>
          <p:cNvSpPr/>
          <p:nvPr/>
        </p:nvSpPr>
        <p:spPr>
          <a:xfrm>
            <a:off x="5932799" y="314100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215E6A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1" name="Google Shape;301;p42"/>
          <p:cNvSpPr txBox="1"/>
          <p:nvPr/>
        </p:nvSpPr>
        <p:spPr>
          <a:xfrm>
            <a:off x="863538" y="369987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Provide Recognition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2" name="Google Shape;302;p42"/>
          <p:cNvSpPr txBox="1"/>
          <p:nvPr/>
        </p:nvSpPr>
        <p:spPr>
          <a:xfrm>
            <a:off x="3439800" y="369987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Recreational Activity area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3" name="Google Shape;303;p42"/>
          <p:cNvSpPr/>
          <p:nvPr/>
        </p:nvSpPr>
        <p:spPr>
          <a:xfrm>
            <a:off x="562638" y="387252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C6605E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3139476" y="387252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C46861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5" name="Google Shape;305;p42"/>
          <p:cNvSpPr txBox="1"/>
          <p:nvPr/>
        </p:nvSpPr>
        <p:spPr>
          <a:xfrm>
            <a:off x="6233123" y="3699874"/>
            <a:ext cx="2165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Incentives and Bonus for Achievements</a:t>
            </a:r>
            <a:endParaRPr b="0" i="0" sz="12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6" name="Google Shape;306;p42"/>
          <p:cNvSpPr/>
          <p:nvPr/>
        </p:nvSpPr>
        <p:spPr>
          <a:xfrm>
            <a:off x="5932799" y="3872524"/>
            <a:ext cx="166500" cy="166500"/>
          </a:xfrm>
          <a:prstGeom prst="ellipse">
            <a:avLst/>
          </a:prstGeom>
          <a:noFill/>
          <a:ln cap="flat" cmpd="sng" w="762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dk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7" name="Google Shape;307;p42"/>
          <p:cNvCxnSpPr/>
          <p:nvPr/>
        </p:nvCxnSpPr>
        <p:spPr>
          <a:xfrm>
            <a:off x="645888" y="3345946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" name="Google Shape;308;p42"/>
          <p:cNvCxnSpPr/>
          <p:nvPr/>
        </p:nvCxnSpPr>
        <p:spPr>
          <a:xfrm>
            <a:off x="3222726" y="3345946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9" name="Google Shape;309;p42"/>
          <p:cNvCxnSpPr/>
          <p:nvPr/>
        </p:nvCxnSpPr>
        <p:spPr>
          <a:xfrm>
            <a:off x="6016049" y="3345946"/>
            <a:ext cx="0" cy="48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 txBox="1"/>
          <p:nvPr>
            <p:ph type="title"/>
          </p:nvPr>
        </p:nvSpPr>
        <p:spPr>
          <a:xfrm>
            <a:off x="681150" y="2157232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000"/>
              <a:t>Thank You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452550" y="411475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Components of Well-being</a:t>
            </a:r>
            <a:endParaRPr/>
          </a:p>
        </p:txBody>
      </p:sp>
      <p:sp>
        <p:nvSpPr>
          <p:cNvPr id="119" name="Google Shape;119;p26"/>
          <p:cNvSpPr/>
          <p:nvPr/>
        </p:nvSpPr>
        <p:spPr>
          <a:xfrm>
            <a:off x="2763900" y="1067250"/>
            <a:ext cx="3616200" cy="4866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Well-Being</a:t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20" name="Google Shape;120;p26"/>
          <p:cNvCxnSpPr>
            <a:stCxn id="119" idx="1"/>
          </p:cNvCxnSpPr>
          <p:nvPr/>
        </p:nvCxnSpPr>
        <p:spPr>
          <a:xfrm flipH="1">
            <a:off x="1608900" y="1310550"/>
            <a:ext cx="1155000" cy="5367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" name="Google Shape;121;p26"/>
          <p:cNvCxnSpPr>
            <a:stCxn id="119" idx="3"/>
          </p:cNvCxnSpPr>
          <p:nvPr/>
        </p:nvCxnSpPr>
        <p:spPr>
          <a:xfrm>
            <a:off x="6380100" y="1310550"/>
            <a:ext cx="1155000" cy="5367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" name="Google Shape;122;p26"/>
          <p:cNvCxnSpPr>
            <a:stCxn id="119" idx="2"/>
          </p:cNvCxnSpPr>
          <p:nvPr/>
        </p:nvCxnSpPr>
        <p:spPr>
          <a:xfrm>
            <a:off x="4572000" y="1553850"/>
            <a:ext cx="0" cy="29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26"/>
          <p:cNvSpPr txBox="1"/>
          <p:nvPr/>
        </p:nvSpPr>
        <p:spPr>
          <a:xfrm>
            <a:off x="877824" y="4115482"/>
            <a:ext cx="14412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Daily Stress Level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877824" y="3782108"/>
            <a:ext cx="1441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Mental Well-being 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26"/>
          <p:cNvSpPr txBox="1"/>
          <p:nvPr/>
        </p:nvSpPr>
        <p:spPr>
          <a:xfrm>
            <a:off x="3850941" y="4115482"/>
            <a:ext cx="14412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BMI Range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6" name="Google Shape;126;p26"/>
          <p:cNvSpPr txBox="1"/>
          <p:nvPr/>
        </p:nvSpPr>
        <p:spPr>
          <a:xfrm>
            <a:off x="3850941" y="3782108"/>
            <a:ext cx="1441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Physical Well-being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7" name="Google Shape;127;p26"/>
          <p:cNvSpPr txBox="1"/>
          <p:nvPr/>
        </p:nvSpPr>
        <p:spPr>
          <a:xfrm>
            <a:off x="6833203" y="4115482"/>
            <a:ext cx="14412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Work-life Balance Score</a:t>
            </a:r>
            <a:endParaRPr b="0" i="0" sz="12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" name="Google Shape;128;p26"/>
          <p:cNvSpPr txBox="1"/>
          <p:nvPr/>
        </p:nvSpPr>
        <p:spPr>
          <a:xfrm>
            <a:off x="6833203" y="3782108"/>
            <a:ext cx="1441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Overall Satisfaction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9" name="Google Shape;129;p26"/>
          <p:cNvCxnSpPr>
            <a:stCxn id="130" idx="0"/>
            <a:endCxn id="131" idx="2"/>
          </p:cNvCxnSpPr>
          <p:nvPr/>
        </p:nvCxnSpPr>
        <p:spPr>
          <a:xfrm rot="10800000">
            <a:off x="1598436" y="2288600"/>
            <a:ext cx="0" cy="18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26"/>
          <p:cNvCxnSpPr>
            <a:stCxn id="133" idx="0"/>
            <a:endCxn id="134" idx="2"/>
          </p:cNvCxnSpPr>
          <p:nvPr/>
        </p:nvCxnSpPr>
        <p:spPr>
          <a:xfrm rot="10800000">
            <a:off x="4571560" y="2288600"/>
            <a:ext cx="0" cy="18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" name="Google Shape;135;p26"/>
          <p:cNvCxnSpPr>
            <a:stCxn id="136" idx="0"/>
            <a:endCxn id="137" idx="2"/>
          </p:cNvCxnSpPr>
          <p:nvPr/>
        </p:nvCxnSpPr>
        <p:spPr>
          <a:xfrm rot="10800000">
            <a:off x="7553903" y="2288600"/>
            <a:ext cx="0" cy="18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8" name="Google Shape;138;p26"/>
          <p:cNvGrpSpPr/>
          <p:nvPr/>
        </p:nvGrpSpPr>
        <p:grpSpPr>
          <a:xfrm>
            <a:off x="1453289" y="2712232"/>
            <a:ext cx="290294" cy="397089"/>
            <a:chOff x="6377251" y="2953392"/>
            <a:chExt cx="496568" cy="679249"/>
          </a:xfrm>
        </p:grpSpPr>
        <p:sp>
          <p:nvSpPr>
            <p:cNvPr id="139" name="Google Shape;139;p26"/>
            <p:cNvSpPr/>
            <p:nvPr/>
          </p:nvSpPr>
          <p:spPr>
            <a:xfrm>
              <a:off x="6565770" y="3515365"/>
              <a:ext cx="119399" cy="39799"/>
            </a:xfrm>
            <a:custGeom>
              <a:rect b="b" l="l" r="r" t="t"/>
              <a:pathLst>
                <a:path extrusionOk="0" h="39799" w="119399">
                  <a:moveTo>
                    <a:pt x="0" y="0"/>
                  </a:moveTo>
                  <a:lnTo>
                    <a:pt x="119399" y="0"/>
                  </a:lnTo>
                  <a:lnTo>
                    <a:pt x="119399" y="39800"/>
                  </a:lnTo>
                  <a:lnTo>
                    <a:pt x="0" y="39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6"/>
            <p:cNvSpPr/>
            <p:nvPr/>
          </p:nvSpPr>
          <p:spPr>
            <a:xfrm>
              <a:off x="6724969" y="3515365"/>
              <a:ext cx="39799" cy="39799"/>
            </a:xfrm>
            <a:custGeom>
              <a:rect b="b" l="l" r="r" t="t"/>
              <a:pathLst>
                <a:path extrusionOk="0" h="39799" w="39799">
                  <a:moveTo>
                    <a:pt x="0" y="0"/>
                  </a:moveTo>
                  <a:lnTo>
                    <a:pt x="39800" y="0"/>
                  </a:lnTo>
                  <a:lnTo>
                    <a:pt x="39800" y="39800"/>
                  </a:lnTo>
                  <a:lnTo>
                    <a:pt x="0" y="39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6"/>
            <p:cNvSpPr/>
            <p:nvPr/>
          </p:nvSpPr>
          <p:spPr>
            <a:xfrm>
              <a:off x="6486170" y="3515365"/>
              <a:ext cx="39799" cy="39799"/>
            </a:xfrm>
            <a:custGeom>
              <a:rect b="b" l="l" r="r" t="t"/>
              <a:pathLst>
                <a:path extrusionOk="0" h="39799" w="39799">
                  <a:moveTo>
                    <a:pt x="0" y="0"/>
                  </a:moveTo>
                  <a:lnTo>
                    <a:pt x="39800" y="0"/>
                  </a:lnTo>
                  <a:lnTo>
                    <a:pt x="39800" y="39800"/>
                  </a:lnTo>
                  <a:lnTo>
                    <a:pt x="0" y="39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6377251" y="2953392"/>
              <a:ext cx="496568" cy="679249"/>
            </a:xfrm>
            <a:custGeom>
              <a:rect b="b" l="l" r="r" t="t"/>
              <a:pathLst>
                <a:path extrusionOk="0" h="679249" w="496568">
                  <a:moveTo>
                    <a:pt x="248218" y="0"/>
                  </a:moveTo>
                  <a:cubicBezTo>
                    <a:pt x="111307" y="0"/>
                    <a:pt x="0" y="111307"/>
                    <a:pt x="0" y="248218"/>
                  </a:cubicBezTo>
                  <a:lnTo>
                    <a:pt x="0" y="679250"/>
                  </a:lnTo>
                  <a:lnTo>
                    <a:pt x="496568" y="679250"/>
                  </a:lnTo>
                  <a:lnTo>
                    <a:pt x="496568" y="248218"/>
                  </a:lnTo>
                  <a:cubicBezTo>
                    <a:pt x="496436" y="111307"/>
                    <a:pt x="385129" y="0"/>
                    <a:pt x="248218" y="0"/>
                  </a:cubicBezTo>
                  <a:lnTo>
                    <a:pt x="248218" y="0"/>
                  </a:lnTo>
                  <a:close/>
                  <a:moveTo>
                    <a:pt x="456636" y="639450"/>
                  </a:moveTo>
                  <a:lnTo>
                    <a:pt x="39667" y="639450"/>
                  </a:lnTo>
                  <a:lnTo>
                    <a:pt x="39667" y="524429"/>
                  </a:lnTo>
                  <a:lnTo>
                    <a:pt x="456636" y="524429"/>
                  </a:lnTo>
                  <a:lnTo>
                    <a:pt x="456636" y="639450"/>
                  </a:lnTo>
                  <a:lnTo>
                    <a:pt x="456636" y="639450"/>
                  </a:lnTo>
                  <a:close/>
                  <a:moveTo>
                    <a:pt x="268118" y="221817"/>
                  </a:moveTo>
                  <a:cubicBezTo>
                    <a:pt x="268118" y="196744"/>
                    <a:pt x="288548" y="176446"/>
                    <a:pt x="313489" y="176446"/>
                  </a:cubicBezTo>
                  <a:lnTo>
                    <a:pt x="323042" y="176446"/>
                  </a:lnTo>
                  <a:lnTo>
                    <a:pt x="323042" y="197407"/>
                  </a:lnTo>
                  <a:cubicBezTo>
                    <a:pt x="323042" y="222481"/>
                    <a:pt x="302611" y="242779"/>
                    <a:pt x="277670" y="242779"/>
                  </a:cubicBezTo>
                  <a:lnTo>
                    <a:pt x="268118" y="242779"/>
                  </a:lnTo>
                  <a:lnTo>
                    <a:pt x="268118" y="221817"/>
                  </a:lnTo>
                  <a:lnTo>
                    <a:pt x="268118" y="221817"/>
                  </a:lnTo>
                  <a:close/>
                  <a:moveTo>
                    <a:pt x="228318" y="242779"/>
                  </a:moveTo>
                  <a:lnTo>
                    <a:pt x="218766" y="242779"/>
                  </a:lnTo>
                  <a:cubicBezTo>
                    <a:pt x="193692" y="242779"/>
                    <a:pt x="173395" y="222348"/>
                    <a:pt x="173395" y="197407"/>
                  </a:cubicBezTo>
                  <a:lnTo>
                    <a:pt x="173395" y="176446"/>
                  </a:lnTo>
                  <a:lnTo>
                    <a:pt x="182946" y="176446"/>
                  </a:lnTo>
                  <a:cubicBezTo>
                    <a:pt x="208020" y="176446"/>
                    <a:pt x="228318" y="196876"/>
                    <a:pt x="228318" y="221817"/>
                  </a:cubicBezTo>
                  <a:lnTo>
                    <a:pt x="228318" y="242779"/>
                  </a:lnTo>
                  <a:lnTo>
                    <a:pt x="228318" y="242779"/>
                  </a:lnTo>
                  <a:close/>
                  <a:moveTo>
                    <a:pt x="270373" y="437134"/>
                  </a:moveTo>
                  <a:cubicBezTo>
                    <a:pt x="307785" y="437134"/>
                    <a:pt x="343472" y="455044"/>
                    <a:pt x="365892" y="484496"/>
                  </a:cubicBezTo>
                  <a:lnTo>
                    <a:pt x="130410" y="484496"/>
                  </a:lnTo>
                  <a:cubicBezTo>
                    <a:pt x="152964" y="454911"/>
                    <a:pt x="188518" y="437134"/>
                    <a:pt x="225930" y="437134"/>
                  </a:cubicBezTo>
                  <a:lnTo>
                    <a:pt x="270373" y="437134"/>
                  </a:lnTo>
                  <a:close/>
                  <a:moveTo>
                    <a:pt x="413254" y="484496"/>
                  </a:moveTo>
                  <a:lnTo>
                    <a:pt x="406887" y="474015"/>
                  </a:lnTo>
                  <a:cubicBezTo>
                    <a:pt x="392691" y="450666"/>
                    <a:pt x="372526" y="431164"/>
                    <a:pt x="348646" y="417765"/>
                  </a:cubicBezTo>
                  <a:cubicBezTo>
                    <a:pt x="324766" y="404366"/>
                    <a:pt x="297702" y="397202"/>
                    <a:pt x="270373" y="397202"/>
                  </a:cubicBezTo>
                  <a:lnTo>
                    <a:pt x="268118" y="397202"/>
                  </a:lnTo>
                  <a:lnTo>
                    <a:pt x="268118" y="394416"/>
                  </a:lnTo>
                  <a:cubicBezTo>
                    <a:pt x="268516" y="374118"/>
                    <a:pt x="285099" y="357668"/>
                    <a:pt x="305529" y="357668"/>
                  </a:cubicBezTo>
                  <a:lnTo>
                    <a:pt x="314949" y="357668"/>
                  </a:lnTo>
                  <a:lnTo>
                    <a:pt x="314949" y="317868"/>
                  </a:lnTo>
                  <a:lnTo>
                    <a:pt x="305529" y="317868"/>
                  </a:lnTo>
                  <a:cubicBezTo>
                    <a:pt x="291998" y="317868"/>
                    <a:pt x="279262" y="321317"/>
                    <a:pt x="268118" y="327552"/>
                  </a:cubicBezTo>
                  <a:lnTo>
                    <a:pt x="268118" y="282446"/>
                  </a:lnTo>
                  <a:lnTo>
                    <a:pt x="277670" y="282446"/>
                  </a:lnTo>
                  <a:cubicBezTo>
                    <a:pt x="324634" y="282446"/>
                    <a:pt x="362841" y="244238"/>
                    <a:pt x="362841" y="197274"/>
                  </a:cubicBezTo>
                  <a:lnTo>
                    <a:pt x="362841" y="136513"/>
                  </a:lnTo>
                  <a:lnTo>
                    <a:pt x="313489" y="136513"/>
                  </a:lnTo>
                  <a:cubicBezTo>
                    <a:pt x="287222" y="136513"/>
                    <a:pt x="263740" y="148453"/>
                    <a:pt x="248218" y="167026"/>
                  </a:cubicBezTo>
                  <a:cubicBezTo>
                    <a:pt x="232563" y="148321"/>
                    <a:pt x="209082" y="136513"/>
                    <a:pt x="182946" y="136513"/>
                  </a:cubicBezTo>
                  <a:lnTo>
                    <a:pt x="133595" y="136513"/>
                  </a:lnTo>
                  <a:lnTo>
                    <a:pt x="133595" y="197274"/>
                  </a:lnTo>
                  <a:cubicBezTo>
                    <a:pt x="133595" y="244238"/>
                    <a:pt x="171802" y="282446"/>
                    <a:pt x="218766" y="282446"/>
                  </a:cubicBezTo>
                  <a:lnTo>
                    <a:pt x="228318" y="282446"/>
                  </a:lnTo>
                  <a:lnTo>
                    <a:pt x="228318" y="327552"/>
                  </a:lnTo>
                  <a:cubicBezTo>
                    <a:pt x="217174" y="321450"/>
                    <a:pt x="204438" y="317868"/>
                    <a:pt x="190906" y="317868"/>
                  </a:cubicBezTo>
                  <a:lnTo>
                    <a:pt x="181487" y="317868"/>
                  </a:lnTo>
                  <a:lnTo>
                    <a:pt x="181487" y="357668"/>
                  </a:lnTo>
                  <a:lnTo>
                    <a:pt x="190906" y="357668"/>
                  </a:lnTo>
                  <a:cubicBezTo>
                    <a:pt x="211469" y="357668"/>
                    <a:pt x="228318" y="374383"/>
                    <a:pt x="228318" y="395079"/>
                  </a:cubicBezTo>
                  <a:lnTo>
                    <a:pt x="228318" y="397202"/>
                  </a:lnTo>
                  <a:lnTo>
                    <a:pt x="226063" y="397202"/>
                  </a:lnTo>
                  <a:cubicBezTo>
                    <a:pt x="198733" y="397202"/>
                    <a:pt x="171537" y="404233"/>
                    <a:pt x="147790" y="417765"/>
                  </a:cubicBezTo>
                  <a:cubicBezTo>
                    <a:pt x="123910" y="431164"/>
                    <a:pt x="103745" y="450666"/>
                    <a:pt x="89550" y="474015"/>
                  </a:cubicBezTo>
                  <a:lnTo>
                    <a:pt x="83182" y="484496"/>
                  </a:lnTo>
                  <a:lnTo>
                    <a:pt x="39800" y="484496"/>
                  </a:lnTo>
                  <a:lnTo>
                    <a:pt x="39800" y="248218"/>
                  </a:lnTo>
                  <a:cubicBezTo>
                    <a:pt x="39800" y="133329"/>
                    <a:pt x="133329" y="39800"/>
                    <a:pt x="248218" y="39800"/>
                  </a:cubicBezTo>
                  <a:cubicBezTo>
                    <a:pt x="363107" y="39800"/>
                    <a:pt x="456636" y="133329"/>
                    <a:pt x="456636" y="248218"/>
                  </a:cubicBezTo>
                  <a:lnTo>
                    <a:pt x="456636" y="484496"/>
                  </a:lnTo>
                  <a:lnTo>
                    <a:pt x="413254" y="4844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" name="Google Shape;143;p26"/>
          <p:cNvGrpSpPr/>
          <p:nvPr/>
        </p:nvGrpSpPr>
        <p:grpSpPr>
          <a:xfrm>
            <a:off x="4372943" y="2712154"/>
            <a:ext cx="397244" cy="397244"/>
            <a:chOff x="7578144" y="2953259"/>
            <a:chExt cx="679514" cy="679515"/>
          </a:xfrm>
        </p:grpSpPr>
        <p:sp>
          <p:nvSpPr>
            <p:cNvPr id="144" name="Google Shape;144;p26"/>
            <p:cNvSpPr/>
            <p:nvPr/>
          </p:nvSpPr>
          <p:spPr>
            <a:xfrm>
              <a:off x="7860457" y="3235307"/>
              <a:ext cx="115153" cy="115154"/>
            </a:xfrm>
            <a:custGeom>
              <a:rect b="b" l="l" r="r" t="t"/>
              <a:pathLst>
                <a:path extrusionOk="0" h="115154" w="115153">
                  <a:moveTo>
                    <a:pt x="57577" y="0"/>
                  </a:moveTo>
                  <a:cubicBezTo>
                    <a:pt x="25737" y="0"/>
                    <a:pt x="0" y="25870"/>
                    <a:pt x="0" y="57577"/>
                  </a:cubicBezTo>
                  <a:cubicBezTo>
                    <a:pt x="0" y="89417"/>
                    <a:pt x="25870" y="115154"/>
                    <a:pt x="57577" y="115154"/>
                  </a:cubicBezTo>
                  <a:cubicBezTo>
                    <a:pt x="89284" y="115154"/>
                    <a:pt x="115154" y="89284"/>
                    <a:pt x="115154" y="57577"/>
                  </a:cubicBezTo>
                  <a:cubicBezTo>
                    <a:pt x="115154" y="25870"/>
                    <a:pt x="89284" y="0"/>
                    <a:pt x="57577" y="0"/>
                  </a:cubicBezTo>
                  <a:close/>
                  <a:moveTo>
                    <a:pt x="57577" y="75487"/>
                  </a:moveTo>
                  <a:cubicBezTo>
                    <a:pt x="47760" y="75487"/>
                    <a:pt x="39800" y="67527"/>
                    <a:pt x="39800" y="57710"/>
                  </a:cubicBezTo>
                  <a:cubicBezTo>
                    <a:pt x="39800" y="47893"/>
                    <a:pt x="47760" y="39933"/>
                    <a:pt x="57577" y="39933"/>
                  </a:cubicBezTo>
                  <a:cubicBezTo>
                    <a:pt x="67394" y="39933"/>
                    <a:pt x="75354" y="47893"/>
                    <a:pt x="75354" y="57710"/>
                  </a:cubicBezTo>
                  <a:cubicBezTo>
                    <a:pt x="75354" y="67527"/>
                    <a:pt x="67394" y="75487"/>
                    <a:pt x="57577" y="754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7764008" y="3138328"/>
              <a:ext cx="308050" cy="309111"/>
            </a:xfrm>
            <a:custGeom>
              <a:rect b="b" l="l" r="r" t="t"/>
              <a:pathLst>
                <a:path extrusionOk="0" h="309111" w="308050">
                  <a:moveTo>
                    <a:pt x="285630" y="170078"/>
                  </a:moveTo>
                  <a:cubicBezTo>
                    <a:pt x="286294" y="164904"/>
                    <a:pt x="286558" y="159730"/>
                    <a:pt x="286558" y="154556"/>
                  </a:cubicBezTo>
                  <a:cubicBezTo>
                    <a:pt x="286558" y="149382"/>
                    <a:pt x="286294" y="144208"/>
                    <a:pt x="285630" y="139034"/>
                  </a:cubicBezTo>
                  <a:lnTo>
                    <a:pt x="308051" y="112368"/>
                  </a:lnTo>
                  <a:lnTo>
                    <a:pt x="267587" y="42320"/>
                  </a:lnTo>
                  <a:lnTo>
                    <a:pt x="233227" y="48290"/>
                  </a:lnTo>
                  <a:cubicBezTo>
                    <a:pt x="224869" y="42055"/>
                    <a:pt x="215981" y="36881"/>
                    <a:pt x="206428" y="32769"/>
                  </a:cubicBezTo>
                  <a:lnTo>
                    <a:pt x="194488" y="0"/>
                  </a:lnTo>
                  <a:lnTo>
                    <a:pt x="113562" y="0"/>
                  </a:lnTo>
                  <a:lnTo>
                    <a:pt x="101622" y="32769"/>
                  </a:lnTo>
                  <a:cubicBezTo>
                    <a:pt x="92071" y="36881"/>
                    <a:pt x="83182" y="42055"/>
                    <a:pt x="74824" y="48290"/>
                  </a:cubicBezTo>
                  <a:lnTo>
                    <a:pt x="40463" y="42320"/>
                  </a:lnTo>
                  <a:lnTo>
                    <a:pt x="0" y="112368"/>
                  </a:lnTo>
                  <a:lnTo>
                    <a:pt x="22421" y="139034"/>
                  </a:lnTo>
                  <a:cubicBezTo>
                    <a:pt x="21758" y="144208"/>
                    <a:pt x="21492" y="149382"/>
                    <a:pt x="21492" y="154556"/>
                  </a:cubicBezTo>
                  <a:cubicBezTo>
                    <a:pt x="21492" y="159730"/>
                    <a:pt x="21758" y="164904"/>
                    <a:pt x="22421" y="170078"/>
                  </a:cubicBezTo>
                  <a:lnTo>
                    <a:pt x="0" y="196743"/>
                  </a:lnTo>
                  <a:lnTo>
                    <a:pt x="40463" y="266791"/>
                  </a:lnTo>
                  <a:lnTo>
                    <a:pt x="74824" y="260821"/>
                  </a:lnTo>
                  <a:cubicBezTo>
                    <a:pt x="83182" y="267056"/>
                    <a:pt x="92071" y="272231"/>
                    <a:pt x="101622" y="276343"/>
                  </a:cubicBezTo>
                  <a:lnTo>
                    <a:pt x="113562" y="309111"/>
                  </a:lnTo>
                  <a:lnTo>
                    <a:pt x="194488" y="309111"/>
                  </a:lnTo>
                  <a:lnTo>
                    <a:pt x="206428" y="276343"/>
                  </a:lnTo>
                  <a:cubicBezTo>
                    <a:pt x="215981" y="272231"/>
                    <a:pt x="224869" y="267056"/>
                    <a:pt x="233227" y="260821"/>
                  </a:cubicBezTo>
                  <a:lnTo>
                    <a:pt x="267587" y="266791"/>
                  </a:lnTo>
                  <a:lnTo>
                    <a:pt x="308051" y="196743"/>
                  </a:lnTo>
                  <a:lnTo>
                    <a:pt x="285630" y="170078"/>
                  </a:lnTo>
                  <a:close/>
                  <a:moveTo>
                    <a:pt x="247024" y="222879"/>
                  </a:moveTo>
                  <a:lnTo>
                    <a:pt x="221951" y="218501"/>
                  </a:lnTo>
                  <a:lnTo>
                    <a:pt x="214787" y="224736"/>
                  </a:lnTo>
                  <a:cubicBezTo>
                    <a:pt x="205765" y="232563"/>
                    <a:pt x="195550" y="238401"/>
                    <a:pt x="184406" y="242381"/>
                  </a:cubicBezTo>
                  <a:lnTo>
                    <a:pt x="175517" y="245432"/>
                  </a:lnTo>
                  <a:lnTo>
                    <a:pt x="166761" y="269312"/>
                  </a:lnTo>
                  <a:lnTo>
                    <a:pt x="141555" y="269312"/>
                  </a:lnTo>
                  <a:lnTo>
                    <a:pt x="132799" y="245432"/>
                  </a:lnTo>
                  <a:lnTo>
                    <a:pt x="123911" y="242381"/>
                  </a:lnTo>
                  <a:cubicBezTo>
                    <a:pt x="112766" y="238533"/>
                    <a:pt x="102418" y="232563"/>
                    <a:pt x="93529" y="224736"/>
                  </a:cubicBezTo>
                  <a:lnTo>
                    <a:pt x="86366" y="218501"/>
                  </a:lnTo>
                  <a:lnTo>
                    <a:pt x="61292" y="222879"/>
                  </a:lnTo>
                  <a:lnTo>
                    <a:pt x="48689" y="200989"/>
                  </a:lnTo>
                  <a:lnTo>
                    <a:pt x="65006" y="181487"/>
                  </a:lnTo>
                  <a:lnTo>
                    <a:pt x="63282" y="172200"/>
                  </a:lnTo>
                  <a:cubicBezTo>
                    <a:pt x="62221" y="166363"/>
                    <a:pt x="61558" y="160393"/>
                    <a:pt x="61558" y="154556"/>
                  </a:cubicBezTo>
                  <a:cubicBezTo>
                    <a:pt x="61558" y="148718"/>
                    <a:pt x="62088" y="142749"/>
                    <a:pt x="63282" y="136911"/>
                  </a:cubicBezTo>
                  <a:lnTo>
                    <a:pt x="65006" y="127625"/>
                  </a:lnTo>
                  <a:lnTo>
                    <a:pt x="48689" y="108123"/>
                  </a:lnTo>
                  <a:lnTo>
                    <a:pt x="61292" y="86233"/>
                  </a:lnTo>
                  <a:lnTo>
                    <a:pt x="86366" y="90611"/>
                  </a:lnTo>
                  <a:lnTo>
                    <a:pt x="93529" y="84376"/>
                  </a:lnTo>
                  <a:cubicBezTo>
                    <a:pt x="102551" y="76548"/>
                    <a:pt x="112766" y="70711"/>
                    <a:pt x="123911" y="66731"/>
                  </a:cubicBezTo>
                  <a:lnTo>
                    <a:pt x="132799" y="63679"/>
                  </a:lnTo>
                  <a:lnTo>
                    <a:pt x="141555" y="39800"/>
                  </a:lnTo>
                  <a:lnTo>
                    <a:pt x="166761" y="39800"/>
                  </a:lnTo>
                  <a:lnTo>
                    <a:pt x="175517" y="63679"/>
                  </a:lnTo>
                  <a:lnTo>
                    <a:pt x="184406" y="66731"/>
                  </a:lnTo>
                  <a:cubicBezTo>
                    <a:pt x="195550" y="70578"/>
                    <a:pt x="205898" y="76548"/>
                    <a:pt x="214787" y="84376"/>
                  </a:cubicBezTo>
                  <a:lnTo>
                    <a:pt x="221951" y="90611"/>
                  </a:lnTo>
                  <a:lnTo>
                    <a:pt x="247024" y="86233"/>
                  </a:lnTo>
                  <a:lnTo>
                    <a:pt x="259628" y="108123"/>
                  </a:lnTo>
                  <a:lnTo>
                    <a:pt x="243310" y="127625"/>
                  </a:lnTo>
                  <a:lnTo>
                    <a:pt x="245034" y="136911"/>
                  </a:lnTo>
                  <a:cubicBezTo>
                    <a:pt x="246095" y="142749"/>
                    <a:pt x="246759" y="148718"/>
                    <a:pt x="246759" y="154556"/>
                  </a:cubicBezTo>
                  <a:cubicBezTo>
                    <a:pt x="246759" y="160393"/>
                    <a:pt x="246228" y="166363"/>
                    <a:pt x="245034" y="172200"/>
                  </a:cubicBezTo>
                  <a:lnTo>
                    <a:pt x="243310" y="181487"/>
                  </a:lnTo>
                  <a:lnTo>
                    <a:pt x="259628" y="200989"/>
                  </a:lnTo>
                  <a:lnTo>
                    <a:pt x="247024" y="2228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7578144" y="2953259"/>
              <a:ext cx="679514" cy="679515"/>
            </a:xfrm>
            <a:custGeom>
              <a:rect b="b" l="l" r="r" t="t"/>
              <a:pathLst>
                <a:path extrusionOk="0" h="679515" w="679514">
                  <a:moveTo>
                    <a:pt x="679515" y="319858"/>
                  </a:moveTo>
                  <a:lnTo>
                    <a:pt x="656829" y="319858"/>
                  </a:lnTo>
                  <a:cubicBezTo>
                    <a:pt x="652053" y="242513"/>
                    <a:pt x="619682" y="170476"/>
                    <a:pt x="564361" y="115154"/>
                  </a:cubicBezTo>
                  <a:cubicBezTo>
                    <a:pt x="509039" y="59832"/>
                    <a:pt x="437001" y="27462"/>
                    <a:pt x="359657" y="22686"/>
                  </a:cubicBezTo>
                  <a:lnTo>
                    <a:pt x="359657" y="0"/>
                  </a:lnTo>
                  <a:lnTo>
                    <a:pt x="319857" y="0"/>
                  </a:lnTo>
                  <a:lnTo>
                    <a:pt x="319857" y="22686"/>
                  </a:lnTo>
                  <a:cubicBezTo>
                    <a:pt x="242513" y="27462"/>
                    <a:pt x="170476" y="59832"/>
                    <a:pt x="115154" y="115154"/>
                  </a:cubicBezTo>
                  <a:cubicBezTo>
                    <a:pt x="59832" y="170476"/>
                    <a:pt x="27461" y="242513"/>
                    <a:pt x="22685" y="319858"/>
                  </a:cubicBezTo>
                  <a:lnTo>
                    <a:pt x="0" y="319858"/>
                  </a:lnTo>
                  <a:lnTo>
                    <a:pt x="0" y="359657"/>
                  </a:lnTo>
                  <a:lnTo>
                    <a:pt x="22685" y="359657"/>
                  </a:lnTo>
                  <a:cubicBezTo>
                    <a:pt x="27461" y="437002"/>
                    <a:pt x="59832" y="509039"/>
                    <a:pt x="115154" y="564361"/>
                  </a:cubicBezTo>
                  <a:cubicBezTo>
                    <a:pt x="170476" y="619683"/>
                    <a:pt x="242513" y="652053"/>
                    <a:pt x="319857" y="656829"/>
                  </a:cubicBezTo>
                  <a:lnTo>
                    <a:pt x="319857" y="679515"/>
                  </a:lnTo>
                  <a:lnTo>
                    <a:pt x="359657" y="679515"/>
                  </a:lnTo>
                  <a:lnTo>
                    <a:pt x="359657" y="656829"/>
                  </a:lnTo>
                  <a:cubicBezTo>
                    <a:pt x="437001" y="652053"/>
                    <a:pt x="509039" y="619683"/>
                    <a:pt x="564361" y="564361"/>
                  </a:cubicBezTo>
                  <a:cubicBezTo>
                    <a:pt x="619682" y="509039"/>
                    <a:pt x="652053" y="437002"/>
                    <a:pt x="656829" y="359657"/>
                  </a:cubicBezTo>
                  <a:lnTo>
                    <a:pt x="679515" y="359657"/>
                  </a:lnTo>
                  <a:lnTo>
                    <a:pt x="679515" y="319858"/>
                  </a:lnTo>
                  <a:close/>
                  <a:moveTo>
                    <a:pt x="617029" y="319858"/>
                  </a:moveTo>
                  <a:lnTo>
                    <a:pt x="579352" y="319858"/>
                  </a:lnTo>
                  <a:cubicBezTo>
                    <a:pt x="569800" y="203244"/>
                    <a:pt x="476536" y="109980"/>
                    <a:pt x="359922" y="100428"/>
                  </a:cubicBezTo>
                  <a:lnTo>
                    <a:pt x="359922" y="62751"/>
                  </a:lnTo>
                  <a:cubicBezTo>
                    <a:pt x="497099" y="72436"/>
                    <a:pt x="607212" y="182416"/>
                    <a:pt x="617029" y="319858"/>
                  </a:cubicBezTo>
                  <a:close/>
                  <a:moveTo>
                    <a:pt x="339890" y="540083"/>
                  </a:moveTo>
                  <a:cubicBezTo>
                    <a:pt x="229379" y="540083"/>
                    <a:pt x="139564" y="450135"/>
                    <a:pt x="139564" y="339757"/>
                  </a:cubicBezTo>
                  <a:cubicBezTo>
                    <a:pt x="139564" y="229247"/>
                    <a:pt x="229512" y="139432"/>
                    <a:pt x="339890" y="139432"/>
                  </a:cubicBezTo>
                  <a:cubicBezTo>
                    <a:pt x="450401" y="139432"/>
                    <a:pt x="540215" y="229379"/>
                    <a:pt x="540215" y="339757"/>
                  </a:cubicBezTo>
                  <a:cubicBezTo>
                    <a:pt x="540215" y="450135"/>
                    <a:pt x="450401" y="540083"/>
                    <a:pt x="339890" y="540083"/>
                  </a:cubicBezTo>
                  <a:close/>
                  <a:moveTo>
                    <a:pt x="319990" y="62618"/>
                  </a:moveTo>
                  <a:lnTo>
                    <a:pt x="319990" y="100295"/>
                  </a:lnTo>
                  <a:cubicBezTo>
                    <a:pt x="203377" y="109847"/>
                    <a:pt x="110113" y="203112"/>
                    <a:pt x="100561" y="319725"/>
                  </a:cubicBezTo>
                  <a:lnTo>
                    <a:pt x="62884" y="319725"/>
                  </a:lnTo>
                  <a:cubicBezTo>
                    <a:pt x="72568" y="182416"/>
                    <a:pt x="182681" y="72436"/>
                    <a:pt x="319990" y="62618"/>
                  </a:cubicBezTo>
                  <a:close/>
                  <a:moveTo>
                    <a:pt x="62751" y="359657"/>
                  </a:moveTo>
                  <a:lnTo>
                    <a:pt x="100428" y="359657"/>
                  </a:lnTo>
                  <a:cubicBezTo>
                    <a:pt x="109980" y="476271"/>
                    <a:pt x="203244" y="569535"/>
                    <a:pt x="319857" y="579087"/>
                  </a:cubicBezTo>
                  <a:lnTo>
                    <a:pt x="319857" y="616764"/>
                  </a:lnTo>
                  <a:cubicBezTo>
                    <a:pt x="182681" y="607079"/>
                    <a:pt x="72568" y="496967"/>
                    <a:pt x="62751" y="359657"/>
                  </a:cubicBezTo>
                  <a:close/>
                  <a:moveTo>
                    <a:pt x="359790" y="616764"/>
                  </a:moveTo>
                  <a:lnTo>
                    <a:pt x="359790" y="579087"/>
                  </a:lnTo>
                  <a:cubicBezTo>
                    <a:pt x="476403" y="569535"/>
                    <a:pt x="569667" y="476271"/>
                    <a:pt x="579219" y="359657"/>
                  </a:cubicBezTo>
                  <a:lnTo>
                    <a:pt x="616897" y="359657"/>
                  </a:lnTo>
                  <a:cubicBezTo>
                    <a:pt x="607212" y="496967"/>
                    <a:pt x="497099" y="607079"/>
                    <a:pt x="359790" y="6167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" name="Google Shape;147;p26"/>
          <p:cNvGrpSpPr/>
          <p:nvPr/>
        </p:nvGrpSpPr>
        <p:grpSpPr>
          <a:xfrm>
            <a:off x="7355317" y="2763697"/>
            <a:ext cx="397011" cy="294171"/>
            <a:chOff x="8892130" y="3001549"/>
            <a:chExt cx="679116" cy="503201"/>
          </a:xfrm>
        </p:grpSpPr>
        <p:sp>
          <p:nvSpPr>
            <p:cNvPr id="148" name="Google Shape;148;p26"/>
            <p:cNvSpPr/>
            <p:nvPr/>
          </p:nvSpPr>
          <p:spPr>
            <a:xfrm>
              <a:off x="8892130" y="3001549"/>
              <a:ext cx="679116" cy="503201"/>
            </a:xfrm>
            <a:custGeom>
              <a:rect b="b" l="l" r="r" t="t"/>
              <a:pathLst>
                <a:path extrusionOk="0" h="503201" w="679116">
                  <a:moveTo>
                    <a:pt x="639450" y="383803"/>
                  </a:moveTo>
                  <a:lnTo>
                    <a:pt x="639450" y="0"/>
                  </a:lnTo>
                  <a:lnTo>
                    <a:pt x="39800" y="0"/>
                  </a:lnTo>
                  <a:lnTo>
                    <a:pt x="39800" y="383803"/>
                  </a:lnTo>
                  <a:lnTo>
                    <a:pt x="0" y="383803"/>
                  </a:lnTo>
                  <a:lnTo>
                    <a:pt x="0" y="417367"/>
                  </a:lnTo>
                  <a:cubicBezTo>
                    <a:pt x="0" y="464729"/>
                    <a:pt x="38473" y="503202"/>
                    <a:pt x="85834" y="503202"/>
                  </a:cubicBezTo>
                  <a:lnTo>
                    <a:pt x="593282" y="503202"/>
                  </a:lnTo>
                  <a:cubicBezTo>
                    <a:pt x="640644" y="503202"/>
                    <a:pt x="679117" y="464729"/>
                    <a:pt x="679117" y="417367"/>
                  </a:cubicBezTo>
                  <a:lnTo>
                    <a:pt x="679117" y="383803"/>
                  </a:lnTo>
                  <a:lnTo>
                    <a:pt x="639450" y="383803"/>
                  </a:lnTo>
                  <a:lnTo>
                    <a:pt x="639450" y="383803"/>
                  </a:lnTo>
                  <a:close/>
                  <a:moveTo>
                    <a:pt x="79600" y="39800"/>
                  </a:moveTo>
                  <a:lnTo>
                    <a:pt x="599650" y="39800"/>
                  </a:lnTo>
                  <a:lnTo>
                    <a:pt x="599650" y="383803"/>
                  </a:lnTo>
                  <a:lnTo>
                    <a:pt x="79600" y="383803"/>
                  </a:lnTo>
                  <a:lnTo>
                    <a:pt x="79600" y="39800"/>
                  </a:lnTo>
                  <a:close/>
                  <a:moveTo>
                    <a:pt x="40198" y="423602"/>
                  </a:moveTo>
                  <a:lnTo>
                    <a:pt x="253392" y="423602"/>
                  </a:lnTo>
                  <a:lnTo>
                    <a:pt x="253392" y="446686"/>
                  </a:lnTo>
                  <a:cubicBezTo>
                    <a:pt x="253392" y="452523"/>
                    <a:pt x="254320" y="458096"/>
                    <a:pt x="255912" y="463402"/>
                  </a:cubicBezTo>
                  <a:lnTo>
                    <a:pt x="85834" y="463402"/>
                  </a:lnTo>
                  <a:cubicBezTo>
                    <a:pt x="62618" y="463402"/>
                    <a:pt x="43249" y="446023"/>
                    <a:pt x="40198" y="423602"/>
                  </a:cubicBezTo>
                  <a:lnTo>
                    <a:pt x="40198" y="423602"/>
                  </a:lnTo>
                  <a:close/>
                  <a:moveTo>
                    <a:pt x="309908" y="463402"/>
                  </a:moveTo>
                  <a:cubicBezTo>
                    <a:pt x="300621" y="463402"/>
                    <a:pt x="293192" y="455840"/>
                    <a:pt x="293192" y="446686"/>
                  </a:cubicBezTo>
                  <a:lnTo>
                    <a:pt x="293192" y="423602"/>
                  </a:lnTo>
                  <a:lnTo>
                    <a:pt x="386058" y="423602"/>
                  </a:lnTo>
                  <a:lnTo>
                    <a:pt x="386058" y="446686"/>
                  </a:lnTo>
                  <a:cubicBezTo>
                    <a:pt x="386058" y="455973"/>
                    <a:pt x="378496" y="463402"/>
                    <a:pt x="369342" y="463402"/>
                  </a:cubicBezTo>
                  <a:lnTo>
                    <a:pt x="309908" y="463402"/>
                  </a:lnTo>
                  <a:close/>
                  <a:moveTo>
                    <a:pt x="593415" y="463402"/>
                  </a:moveTo>
                  <a:lnTo>
                    <a:pt x="423337" y="463402"/>
                  </a:lnTo>
                  <a:cubicBezTo>
                    <a:pt x="424929" y="458096"/>
                    <a:pt x="425858" y="452523"/>
                    <a:pt x="425858" y="446686"/>
                  </a:cubicBezTo>
                  <a:lnTo>
                    <a:pt x="425858" y="423602"/>
                  </a:lnTo>
                  <a:lnTo>
                    <a:pt x="639051" y="423602"/>
                  </a:lnTo>
                  <a:cubicBezTo>
                    <a:pt x="636000" y="446023"/>
                    <a:pt x="616631" y="463402"/>
                    <a:pt x="593415" y="463402"/>
                  </a:cubicBezTo>
                  <a:lnTo>
                    <a:pt x="593415" y="463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9017171" y="3090038"/>
              <a:ext cx="425061" cy="246625"/>
            </a:xfrm>
            <a:custGeom>
              <a:rect b="b" l="l" r="r" t="t"/>
              <a:pathLst>
                <a:path extrusionOk="0" h="246625" w="425061">
                  <a:moveTo>
                    <a:pt x="212531" y="0"/>
                  </a:moveTo>
                  <a:cubicBezTo>
                    <a:pt x="95387" y="0"/>
                    <a:pt x="0" y="95387"/>
                    <a:pt x="0" y="212531"/>
                  </a:cubicBezTo>
                  <a:lnTo>
                    <a:pt x="0" y="246626"/>
                  </a:lnTo>
                  <a:lnTo>
                    <a:pt x="425062" y="246626"/>
                  </a:lnTo>
                  <a:lnTo>
                    <a:pt x="425062" y="212531"/>
                  </a:lnTo>
                  <a:cubicBezTo>
                    <a:pt x="425062" y="95387"/>
                    <a:pt x="329675" y="0"/>
                    <a:pt x="212531" y="0"/>
                  </a:cubicBezTo>
                  <a:lnTo>
                    <a:pt x="212531" y="0"/>
                  </a:lnTo>
                  <a:close/>
                  <a:moveTo>
                    <a:pt x="319725" y="77212"/>
                  </a:moveTo>
                  <a:lnTo>
                    <a:pt x="267322" y="129615"/>
                  </a:lnTo>
                  <a:cubicBezTo>
                    <a:pt x="256841" y="122716"/>
                    <a:pt x="245167" y="117675"/>
                    <a:pt x="232431" y="115154"/>
                  </a:cubicBezTo>
                  <a:lnTo>
                    <a:pt x="232431" y="79202"/>
                  </a:lnTo>
                  <a:lnTo>
                    <a:pt x="192631" y="79202"/>
                  </a:lnTo>
                  <a:lnTo>
                    <a:pt x="192631" y="115154"/>
                  </a:lnTo>
                  <a:cubicBezTo>
                    <a:pt x="180028" y="117675"/>
                    <a:pt x="168221" y="122716"/>
                    <a:pt x="157740" y="129615"/>
                  </a:cubicBezTo>
                  <a:lnTo>
                    <a:pt x="105337" y="77212"/>
                  </a:lnTo>
                  <a:cubicBezTo>
                    <a:pt x="134789" y="53862"/>
                    <a:pt x="172068" y="39800"/>
                    <a:pt x="212531" y="39800"/>
                  </a:cubicBezTo>
                  <a:cubicBezTo>
                    <a:pt x="252994" y="39800"/>
                    <a:pt x="290273" y="53730"/>
                    <a:pt x="319725" y="77212"/>
                  </a:cubicBezTo>
                  <a:lnTo>
                    <a:pt x="319725" y="77212"/>
                  </a:lnTo>
                  <a:close/>
                  <a:moveTo>
                    <a:pt x="192631" y="156413"/>
                  </a:moveTo>
                  <a:lnTo>
                    <a:pt x="192631" y="206826"/>
                  </a:lnTo>
                  <a:lnTo>
                    <a:pt x="153229" y="206826"/>
                  </a:lnTo>
                  <a:cubicBezTo>
                    <a:pt x="155352" y="183477"/>
                    <a:pt x="171272" y="163975"/>
                    <a:pt x="192631" y="156413"/>
                  </a:cubicBezTo>
                  <a:lnTo>
                    <a:pt x="192631" y="156413"/>
                  </a:lnTo>
                  <a:close/>
                  <a:moveTo>
                    <a:pt x="232431" y="156413"/>
                  </a:moveTo>
                  <a:cubicBezTo>
                    <a:pt x="253790" y="163975"/>
                    <a:pt x="269577" y="183477"/>
                    <a:pt x="271832" y="206826"/>
                  </a:cubicBezTo>
                  <a:lnTo>
                    <a:pt x="232431" y="206826"/>
                  </a:lnTo>
                  <a:lnTo>
                    <a:pt x="232431" y="156413"/>
                  </a:lnTo>
                  <a:close/>
                  <a:moveTo>
                    <a:pt x="77212" y="105337"/>
                  </a:moveTo>
                  <a:lnTo>
                    <a:pt x="129615" y="157740"/>
                  </a:lnTo>
                  <a:cubicBezTo>
                    <a:pt x="120195" y="171935"/>
                    <a:pt x="114358" y="188784"/>
                    <a:pt x="113297" y="206826"/>
                  </a:cubicBezTo>
                  <a:lnTo>
                    <a:pt x="39933" y="206826"/>
                  </a:lnTo>
                  <a:cubicBezTo>
                    <a:pt x="41126" y="168486"/>
                    <a:pt x="54924" y="133329"/>
                    <a:pt x="77212" y="105337"/>
                  </a:cubicBezTo>
                  <a:close/>
                  <a:moveTo>
                    <a:pt x="311765" y="206826"/>
                  </a:moveTo>
                  <a:cubicBezTo>
                    <a:pt x="310704" y="188784"/>
                    <a:pt x="304867" y="171935"/>
                    <a:pt x="295447" y="157740"/>
                  </a:cubicBezTo>
                  <a:lnTo>
                    <a:pt x="347850" y="105337"/>
                  </a:lnTo>
                  <a:cubicBezTo>
                    <a:pt x="370138" y="133462"/>
                    <a:pt x="383935" y="168619"/>
                    <a:pt x="385130" y="206826"/>
                  </a:cubicBezTo>
                  <a:lnTo>
                    <a:pt x="311765" y="2068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26"/>
          <p:cNvSpPr/>
          <p:nvPr/>
        </p:nvSpPr>
        <p:spPr>
          <a:xfrm>
            <a:off x="1162836" y="247520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3" name="Google Shape;133;p26"/>
          <p:cNvSpPr/>
          <p:nvPr/>
        </p:nvSpPr>
        <p:spPr>
          <a:xfrm>
            <a:off x="4135960" y="247520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7118303" y="2475200"/>
            <a:ext cx="871200" cy="871200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42863" rotWithShape="0" algn="bl" dir="2700000" dist="47625">
              <a:schemeClr val="accent1">
                <a:alpha val="2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1" name="Google Shape;131;p26"/>
          <p:cNvSpPr txBox="1"/>
          <p:nvPr/>
        </p:nvSpPr>
        <p:spPr>
          <a:xfrm>
            <a:off x="1350324" y="1891325"/>
            <a:ext cx="496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4" name="Google Shape;134;p26"/>
          <p:cNvSpPr txBox="1"/>
          <p:nvPr/>
        </p:nvSpPr>
        <p:spPr>
          <a:xfrm>
            <a:off x="4323439" y="1891325"/>
            <a:ext cx="496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7305703" y="1891325"/>
            <a:ext cx="4962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3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Distribution of Daily Stress Levels Among Respondents</a:t>
            </a:r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5247075" y="1600638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Most respondents experience 3-4 hours of daily stress, indicating moderate but persistent pressure.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A small but notable group (12.8%) experiences high stress (5+ hours), requiring intervention or stress management strategies.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Very few people report stress-free days, showing that daily stress is a widespread issue.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50" y="959025"/>
            <a:ext cx="5148951" cy="38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Common Sources of Stress</a:t>
            </a:r>
            <a:endParaRPr/>
          </a:p>
        </p:txBody>
      </p:sp>
      <p:sp>
        <p:nvSpPr>
          <p:cNvPr id="162" name="Google Shape;162;p28"/>
          <p:cNvSpPr txBox="1"/>
          <p:nvPr/>
        </p:nvSpPr>
        <p:spPr>
          <a:xfrm>
            <a:off x="5247075" y="1600638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Low to moderate stress levels may lead to frustration and emotional outbursts.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As stress increases, people shift towards mindfulness techniques like meditation to cope.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Encouraging meditation earlier (at lower stress levels) may   prevent unhealthy emotional responses like shouting.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3">
            <a:alphaModFix/>
          </a:blip>
          <a:srcRect b="6840" l="-7444" r="-7444" t="-6840"/>
          <a:stretch/>
        </p:blipFill>
        <p:spPr>
          <a:xfrm>
            <a:off x="630250" y="1112575"/>
            <a:ext cx="4616825" cy="3244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Daily Stress Levels by Age and Gender</a:t>
            </a:r>
            <a:endParaRPr/>
          </a:p>
        </p:txBody>
      </p:sp>
      <p:sp>
        <p:nvSpPr>
          <p:cNvPr id="169" name="Google Shape;169;p29"/>
          <p:cNvSpPr txBox="1"/>
          <p:nvPr/>
        </p:nvSpPr>
        <p:spPr>
          <a:xfrm>
            <a:off x="5225750" y="1350288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Younger females experience the highest stress, while older males have the lowest.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The gender stress gap narrows with age, suggesting life stabilization over time.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Further analysis could explore how factors like work-life balance, income, or social support contribute to these trends.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75" y="859525"/>
            <a:ext cx="5105150" cy="357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Impact of Physical Activity on Stress and Work-Life Balance</a:t>
            </a:r>
            <a:endParaRPr/>
          </a:p>
        </p:txBody>
      </p:sp>
      <p:sp>
        <p:nvSpPr>
          <p:cNvPr id="176" name="Google Shape;176;p30"/>
          <p:cNvSpPr txBox="1"/>
          <p:nvPr/>
        </p:nvSpPr>
        <p:spPr>
          <a:xfrm>
            <a:off x="5197300" y="1775900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Physical activity is linked to lower stress and better work-life balance.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Encouraging daily movement (e.g., walking, exercise) could help manage stress levels effectively.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Even small lifestyle changes, such as walking more each day, can lead to improved work-life satisfaction.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75" y="1003612"/>
            <a:ext cx="4610752" cy="3987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Effect of a Balanced Diet on Focus and Productivity</a:t>
            </a:r>
            <a:endParaRPr/>
          </a:p>
        </p:txBody>
      </p:sp>
      <p:sp>
        <p:nvSpPr>
          <p:cNvPr id="183" name="Google Shape;183;p31"/>
          <p:cNvSpPr txBox="1"/>
          <p:nvPr/>
        </p:nvSpPr>
        <p:spPr>
          <a:xfrm>
            <a:off x="5247075" y="1553213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 A balanced diet with sufficient fruits and vegetables enhances focus and productivity.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 Even small improvements in dietary habits (moving from 1 to 3 servings) can yield significant benefits.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 Future analysis could explore how diet interacts with sleep, stress, and exercise for cognitive performance.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00" y="1055261"/>
            <a:ext cx="4942275" cy="3438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Impact of Dietary Habits on BMI Across Different Age Groups</a:t>
            </a:r>
            <a:endParaRPr/>
          </a:p>
        </p:txBody>
      </p:sp>
      <p:sp>
        <p:nvSpPr>
          <p:cNvPr id="190" name="Google Shape;190;p32"/>
          <p:cNvSpPr txBox="1"/>
          <p:nvPr/>
        </p:nvSpPr>
        <p:spPr>
          <a:xfrm>
            <a:off x="5225750" y="1350288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A diet rich in fruits and vegetables consistently leads to a lower BMI across all age groups.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Younger individuals may not see an immediate impact, but for older adults, the effect is more pronounced.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Encouraging higher fruit &amp; veggie intake can be a crucial strategy for maintaining a healthy weight, especially as metabolism slows with age.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775" y="984186"/>
            <a:ext cx="4942275" cy="346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452550" y="128011"/>
            <a:ext cx="82389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Impact of Sleep Duration on Fruit &amp; Vegetable Consumption Across Age Groups</a:t>
            </a:r>
            <a:endParaRPr/>
          </a:p>
        </p:txBody>
      </p:sp>
      <p:sp>
        <p:nvSpPr>
          <p:cNvPr id="197" name="Google Shape;197;p33"/>
          <p:cNvSpPr txBox="1"/>
          <p:nvPr/>
        </p:nvSpPr>
        <p:spPr>
          <a:xfrm>
            <a:off x="5204425" y="1627225"/>
            <a:ext cx="3737100" cy="24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Healthier sleep habits are associated with higher fruit &amp; vegetable consumption.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Younger individuals have more erratic dietary patterns, possibly influenced by inconsistent sleep schedules.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❏"/>
            </a:pPr>
            <a:r>
              <a:rPr lang="en" sz="1100">
                <a:solidFill>
                  <a:schemeClr val="dk1"/>
                </a:solidFill>
              </a:rPr>
              <a:t>Encouraging stable sleep patterns (6-8 hours) may lead to better eating habits across all age groups.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375" y="1133436"/>
            <a:ext cx="4892503" cy="3430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ymposium Infographics by Slidesgo">
  <a:themeElements>
    <a:clrScheme name="Simple Light">
      <a:dk1>
        <a:srgbClr val="000000"/>
      </a:dk1>
      <a:lt1>
        <a:srgbClr val="FFFFFF"/>
      </a:lt1>
      <a:dk2>
        <a:srgbClr val="E6E6D6"/>
      </a:dk2>
      <a:lt2>
        <a:srgbClr val="778B88"/>
      </a:lt2>
      <a:accent1>
        <a:srgbClr val="18434C"/>
      </a:accent1>
      <a:accent2>
        <a:srgbClr val="6E2827"/>
      </a:accent2>
      <a:accent3>
        <a:srgbClr val="814941"/>
      </a:accent3>
      <a:accent4>
        <a:srgbClr val="CD837A"/>
      </a:accent4>
      <a:accent5>
        <a:srgbClr val="DFADA9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